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CenturyGothic-regular.fntdata"/><Relationship Id="rId47" Type="http://schemas.openxmlformats.org/officeDocument/2006/relationships/slide" Target="slides/slide42.xml"/><Relationship Id="rId49"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Italic.fntdata"/><Relationship Id="rId50"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198b2074e6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98b2074e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98b2074e6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98b2074e6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98b2074e6_3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98b2074e6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98b2074e6_3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98b2074e6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198b2074e6_3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98b2074e6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198b2074e6_9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98b2074e6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98b2074e6_9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98b2074e6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198b2074e6_9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98b2074e6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98b2074e6_9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98b2074e6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198b2074e6_9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98b2074e6_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98b2074e6_9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98b2074e6_9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198b2074e6_9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98b2074e6_9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98b2074e6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98b2074e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198b2074e6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98b2074e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198b2074e6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98b2074e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98b2074e6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98b2074e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198b2074e6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98b2074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2895600" y="764373"/>
            <a:ext cx="8610600" cy="1293028"/>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Google Shape;14;p2"/>
          <p:cNvSpPr txBox="1"/>
          <p:nvPr>
            <p:ph idx="1" type="body"/>
          </p:nvPr>
        </p:nvSpPr>
        <p:spPr>
          <a:xfrm>
            <a:off x="685800" y="2194560"/>
            <a:ext cx="10820400" cy="4024125"/>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5" name="Google Shape;15;p2"/>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2"/>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 name="Google Shape;17;p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11"/>
          <p:cNvSpPr txBox="1"/>
          <p:nvPr>
            <p:ph type="title"/>
          </p:nvPr>
        </p:nvSpPr>
        <p:spPr>
          <a:xfrm>
            <a:off x="685777" y="4697360"/>
            <a:ext cx="10822034" cy="81935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3" name="Google Shape;73;p11"/>
          <p:cNvSpPr/>
          <p:nvPr>
            <p:ph idx="2" type="pic"/>
          </p:nvPr>
        </p:nvSpPr>
        <p:spPr>
          <a:xfrm>
            <a:off x="681727" y="941439"/>
            <a:ext cx="10821840" cy="3478161"/>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lt1"/>
              </a:buClr>
              <a:buSzPts val="1400"/>
              <a:buFont typeface="Arial"/>
              <a:buNone/>
              <a:defRPr b="0" i="0" sz="32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lt1"/>
              </a:buClr>
              <a:buSzPts val="1400"/>
              <a:buFont typeface="Arial"/>
              <a:buNone/>
              <a:defRPr b="0" i="0" sz="28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lt1"/>
              </a:buClr>
              <a:buSzPts val="1400"/>
              <a:buFont typeface="Arial"/>
              <a:buNone/>
              <a:defRPr b="0" i="0" sz="24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4" name="Google Shape;74;p11"/>
          <p:cNvSpPr txBox="1"/>
          <p:nvPr>
            <p:ph idx="1" type="body"/>
          </p:nvPr>
        </p:nvSpPr>
        <p:spPr>
          <a:xfrm>
            <a:off x="685800" y="5516715"/>
            <a:ext cx="10820400" cy="70196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75" name="Google Shape;75;p11"/>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Google Shape;76;p11"/>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12"/>
          <p:cNvSpPr txBox="1"/>
          <p:nvPr>
            <p:ph type="title"/>
          </p:nvPr>
        </p:nvSpPr>
        <p:spPr>
          <a:xfrm>
            <a:off x="685800" y="753532"/>
            <a:ext cx="10820400" cy="2802467"/>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1" name="Google Shape;81;p12"/>
          <p:cNvSpPr txBox="1"/>
          <p:nvPr>
            <p:ph idx="1" type="body"/>
          </p:nvPr>
        </p:nvSpPr>
        <p:spPr>
          <a:xfrm>
            <a:off x="1024467" y="3649133"/>
            <a:ext cx="10130516" cy="999067"/>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82" name="Google Shape;82;p12"/>
          <p:cNvSpPr txBox="1"/>
          <p:nvPr>
            <p:ph idx="10" type="dt"/>
          </p:nvPr>
        </p:nvSpPr>
        <p:spPr>
          <a:xfrm>
            <a:off x="7814452" y="38100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Google Shape;83;p12"/>
          <p:cNvSpPr txBox="1"/>
          <p:nvPr>
            <p:ph idx="11" type="ftr"/>
          </p:nvPr>
        </p:nvSpPr>
        <p:spPr>
          <a:xfrm>
            <a:off x="685800" y="379941"/>
            <a:ext cx="6991492"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Google Shape;84;p1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13"/>
          <p:cNvSpPr txBox="1"/>
          <p:nvPr>
            <p:ph type="title"/>
          </p:nvPr>
        </p:nvSpPr>
        <p:spPr>
          <a:xfrm>
            <a:off x="1024467" y="753533"/>
            <a:ext cx="10151533" cy="2604495"/>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8" name="Google Shape;88;p13"/>
          <p:cNvSpPr txBox="1"/>
          <p:nvPr>
            <p:ph idx="1" type="body"/>
          </p:nvPr>
        </p:nvSpPr>
        <p:spPr>
          <a:xfrm>
            <a:off x="1303865" y="3365556"/>
            <a:ext cx="9592736" cy="444443"/>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89" name="Google Shape;89;p13"/>
          <p:cNvSpPr txBox="1"/>
          <p:nvPr>
            <p:ph idx="2" type="body"/>
          </p:nvPr>
        </p:nvSpPr>
        <p:spPr>
          <a:xfrm>
            <a:off x="1024467" y="3959862"/>
            <a:ext cx="10151533" cy="679871"/>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90" name="Google Shape;90;p13"/>
          <p:cNvSpPr txBox="1"/>
          <p:nvPr>
            <p:ph idx="10" type="dt"/>
          </p:nvPr>
        </p:nvSpPr>
        <p:spPr>
          <a:xfrm>
            <a:off x="7814452" y="38100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1" name="Google Shape;91;p13"/>
          <p:cNvSpPr txBox="1"/>
          <p:nvPr>
            <p:ph idx="11" type="ftr"/>
          </p:nvPr>
        </p:nvSpPr>
        <p:spPr>
          <a:xfrm>
            <a:off x="685800" y="379941"/>
            <a:ext cx="6991492"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2" name="Google Shape;92;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4" name="Google Shape;94;p13"/>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95" name="Shape 95"/>
        <p:cNvGrpSpPr/>
        <p:nvPr/>
      </p:nvGrpSpPr>
      <p:grpSpPr>
        <a:xfrm>
          <a:off x="0" y="0"/>
          <a:ext cx="0" cy="0"/>
          <a:chOff x="0" y="0"/>
          <a:chExt cx="0" cy="0"/>
        </a:xfrm>
      </p:grpSpPr>
      <p:pic>
        <p:nvPicPr>
          <p:cNvPr descr="C0-HD-BTM.png" id="96" name="Google Shape;96;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14"/>
          <p:cNvSpPr txBox="1"/>
          <p:nvPr>
            <p:ph type="title"/>
          </p:nvPr>
        </p:nvSpPr>
        <p:spPr>
          <a:xfrm>
            <a:off x="1024495" y="1124701"/>
            <a:ext cx="10146186" cy="251183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8" name="Google Shape;98;p14"/>
          <p:cNvSpPr txBox="1"/>
          <p:nvPr>
            <p:ph idx="1" type="body"/>
          </p:nvPr>
        </p:nvSpPr>
        <p:spPr>
          <a:xfrm>
            <a:off x="1024467" y="3648315"/>
            <a:ext cx="10144654" cy="99988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99" name="Google Shape;99;p14"/>
          <p:cNvSpPr txBox="1"/>
          <p:nvPr>
            <p:ph idx="10" type="dt"/>
          </p:nvPr>
        </p:nvSpPr>
        <p:spPr>
          <a:xfrm>
            <a:off x="7814452" y="378883"/>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0" name="Google Shape;100;p14"/>
          <p:cNvSpPr txBox="1"/>
          <p:nvPr>
            <p:ph idx="11" type="ftr"/>
          </p:nvPr>
        </p:nvSpPr>
        <p:spPr>
          <a:xfrm>
            <a:off x="685800" y="378883"/>
            <a:ext cx="6991492"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1" name="Google Shape;101;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2895600" y="761999"/>
            <a:ext cx="8610599" cy="1303867"/>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4" name="Google Shape;104;p15"/>
          <p:cNvSpPr txBox="1"/>
          <p:nvPr>
            <p:ph idx="1" type="body"/>
          </p:nvPr>
        </p:nvSpPr>
        <p:spPr>
          <a:xfrm>
            <a:off x="685800" y="2202080"/>
            <a:ext cx="3456432" cy="61732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5" name="Google Shape;105;p15"/>
          <p:cNvSpPr txBox="1"/>
          <p:nvPr>
            <p:ph idx="2" type="body"/>
          </p:nvPr>
        </p:nvSpPr>
        <p:spPr>
          <a:xfrm>
            <a:off x="685799" y="2904565"/>
            <a:ext cx="3456432" cy="331413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06" name="Google Shape;106;p15"/>
          <p:cNvSpPr txBox="1"/>
          <p:nvPr>
            <p:ph idx="3" type="body"/>
          </p:nvPr>
        </p:nvSpPr>
        <p:spPr>
          <a:xfrm>
            <a:off x="4368800" y="2201333"/>
            <a:ext cx="3456432" cy="62653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7" name="Google Shape;107;p15"/>
          <p:cNvSpPr txBox="1"/>
          <p:nvPr>
            <p:ph idx="4" type="body"/>
          </p:nvPr>
        </p:nvSpPr>
        <p:spPr>
          <a:xfrm>
            <a:off x="4366858" y="2904067"/>
            <a:ext cx="3456432" cy="331461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08" name="Google Shape;108;p15"/>
          <p:cNvSpPr txBox="1"/>
          <p:nvPr>
            <p:ph idx="5" type="body"/>
          </p:nvPr>
        </p:nvSpPr>
        <p:spPr>
          <a:xfrm>
            <a:off x="8051800" y="2192866"/>
            <a:ext cx="3456432" cy="62653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Google Shape;109;p15"/>
          <p:cNvSpPr txBox="1"/>
          <p:nvPr>
            <p:ph idx="6" type="body"/>
          </p:nvPr>
        </p:nvSpPr>
        <p:spPr>
          <a:xfrm>
            <a:off x="8051801" y="2904565"/>
            <a:ext cx="3456432" cy="331413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0" name="Google Shape;110;p15"/>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1" name="Google Shape;111;p15"/>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2" name="Google Shape;112;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3" name="Shape 113"/>
        <p:cNvGrpSpPr/>
        <p:nvPr/>
      </p:nvGrpSpPr>
      <p:grpSpPr>
        <a:xfrm>
          <a:off x="0" y="0"/>
          <a:ext cx="0" cy="0"/>
          <a:chOff x="0" y="0"/>
          <a:chExt cx="0" cy="0"/>
        </a:xfrm>
      </p:grpSpPr>
      <p:sp>
        <p:nvSpPr>
          <p:cNvPr id="114" name="Google Shape;114;p16"/>
          <p:cNvSpPr txBox="1"/>
          <p:nvPr>
            <p:ph type="title"/>
          </p:nvPr>
        </p:nvSpPr>
        <p:spPr>
          <a:xfrm>
            <a:off x="2895600" y="762000"/>
            <a:ext cx="8610599" cy="1295400"/>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5" name="Google Shape;115;p16"/>
          <p:cNvSpPr txBox="1"/>
          <p:nvPr>
            <p:ph idx="1" type="body"/>
          </p:nvPr>
        </p:nvSpPr>
        <p:spPr>
          <a:xfrm>
            <a:off x="688618" y="4191000"/>
            <a:ext cx="3451582" cy="682765"/>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16" name="Google Shape;116;p1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17" name="Google Shape;117;p16"/>
          <p:cNvSpPr txBox="1"/>
          <p:nvPr>
            <p:ph idx="3" type="body"/>
          </p:nvPr>
        </p:nvSpPr>
        <p:spPr>
          <a:xfrm>
            <a:off x="688618" y="4873764"/>
            <a:ext cx="3451582" cy="1344921"/>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8" name="Google Shape;118;p16"/>
          <p:cNvSpPr txBox="1"/>
          <p:nvPr>
            <p:ph idx="4" type="body"/>
          </p:nvPr>
        </p:nvSpPr>
        <p:spPr>
          <a:xfrm>
            <a:off x="4374263" y="4191000"/>
            <a:ext cx="3448935" cy="682765"/>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0" name="Google Shape;120;p16"/>
          <p:cNvSpPr txBox="1"/>
          <p:nvPr>
            <p:ph idx="6" type="body"/>
          </p:nvPr>
        </p:nvSpPr>
        <p:spPr>
          <a:xfrm>
            <a:off x="4374264" y="4873763"/>
            <a:ext cx="3448935" cy="1344921"/>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txBox="1"/>
          <p:nvPr>
            <p:ph idx="7" type="body"/>
          </p:nvPr>
        </p:nvSpPr>
        <p:spPr>
          <a:xfrm>
            <a:off x="8049731" y="4191000"/>
            <a:ext cx="3456469" cy="682765"/>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lt1"/>
              </a:buClr>
              <a:buSzPts val="14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9" type="body"/>
          </p:nvPr>
        </p:nvSpPr>
        <p:spPr>
          <a:xfrm>
            <a:off x="8049731" y="4873761"/>
            <a:ext cx="3452445" cy="1344921"/>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6" name="Google Shape;126;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Google Shape;128;p17"/>
          <p:cNvSpPr txBox="1"/>
          <p:nvPr>
            <p:ph type="title"/>
          </p:nvPr>
        </p:nvSpPr>
        <p:spPr>
          <a:xfrm>
            <a:off x="2895600" y="764373"/>
            <a:ext cx="8610600" cy="1293028"/>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9" name="Google Shape;129;p17"/>
          <p:cNvSpPr txBox="1"/>
          <p:nvPr>
            <p:ph idx="1" type="body"/>
          </p:nvPr>
        </p:nvSpPr>
        <p:spPr>
          <a:xfrm rot="5400000">
            <a:off x="4083937" y="-1203579"/>
            <a:ext cx="4024125" cy="10820400"/>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0" name="Google Shape;130;p17"/>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1" name="Google Shape;131;p17"/>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2" name="Google Shape;132;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18"/>
          <p:cNvSpPr txBox="1"/>
          <p:nvPr>
            <p:ph type="title"/>
          </p:nvPr>
        </p:nvSpPr>
        <p:spPr>
          <a:xfrm rot="5400000">
            <a:off x="8525933" y="1667933"/>
            <a:ext cx="3903133" cy="2057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6" name="Google Shape;136;p18"/>
          <p:cNvSpPr txBox="1"/>
          <p:nvPr>
            <p:ph idx="1" type="body"/>
          </p:nvPr>
        </p:nvSpPr>
        <p:spPr>
          <a:xfrm rot="5400000">
            <a:off x="3175000" y="-1405467"/>
            <a:ext cx="3903133" cy="820420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7" name="Google Shape;137;p18"/>
          <p:cNvSpPr txBox="1"/>
          <p:nvPr>
            <p:ph idx="10" type="dt"/>
          </p:nvPr>
        </p:nvSpPr>
        <p:spPr>
          <a:xfrm>
            <a:off x="7814452" y="379941"/>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8" name="Google Shape;138;p18"/>
          <p:cNvSpPr txBox="1"/>
          <p:nvPr>
            <p:ph idx="11" type="ftr"/>
          </p:nvPr>
        </p:nvSpPr>
        <p:spPr>
          <a:xfrm>
            <a:off x="685800" y="381000"/>
            <a:ext cx="6991492"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9" name="Google Shape;139;p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6" name="Shape 146"/>
        <p:cNvGrpSpPr/>
        <p:nvPr/>
      </p:nvGrpSpPr>
      <p:grpSpPr>
        <a:xfrm>
          <a:off x="0" y="0"/>
          <a:ext cx="0" cy="0"/>
          <a:chOff x="0" y="0"/>
          <a:chExt cx="0" cy="0"/>
        </a:xfrm>
      </p:grpSpPr>
      <p:sp>
        <p:nvSpPr>
          <p:cNvPr id="147" name="Google Shape;147;p2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8" name="Google Shape;148;p20"/>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Google Shape;149;p2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2" name="Shape 152"/>
        <p:cNvGrpSpPr/>
        <p:nvPr/>
      </p:nvGrpSpPr>
      <p:grpSpPr>
        <a:xfrm>
          <a:off x="0" y="0"/>
          <a:ext cx="0" cy="0"/>
          <a:chOff x="0" y="0"/>
          <a:chExt cx="0" cy="0"/>
        </a:xfrm>
      </p:grpSpPr>
      <p:sp>
        <p:nvSpPr>
          <p:cNvPr id="153" name="Google Shape;153;p21"/>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4" name="Google Shape;154;p21"/>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55" name="Google Shape;155;p21"/>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p21"/>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57" name="Google Shape;157;p21"/>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2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pic>
        <p:nvPicPr>
          <p:cNvPr descr="C0-HD-BTM.png" id="19" name="Google Shape;19;p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0" name="Google Shape;20;p3"/>
          <p:cNvSpPr txBox="1"/>
          <p:nvPr>
            <p:ph type="ctrTitle"/>
          </p:nvPr>
        </p:nvSpPr>
        <p:spPr>
          <a:xfrm>
            <a:off x="1371600" y="1803405"/>
            <a:ext cx="9448800" cy="1825096"/>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6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 name="Google Shape;21;p3"/>
          <p:cNvSpPr txBox="1"/>
          <p:nvPr>
            <p:ph idx="1" type="subTitle"/>
          </p:nvPr>
        </p:nvSpPr>
        <p:spPr>
          <a:xfrm>
            <a:off x="1371600" y="3632201"/>
            <a:ext cx="9448800" cy="6858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lt1"/>
              </a:buClr>
              <a:buSzPts val="2200"/>
              <a:buFont typeface="Arial"/>
              <a:buNone/>
              <a:defRPr b="0" i="0" sz="2000" u="none" cap="none" strike="noStrike">
                <a:solidFill>
                  <a:schemeClr val="lt1"/>
                </a:solidFill>
                <a:latin typeface="Century Gothic"/>
                <a:ea typeface="Century Gothic"/>
                <a:cs typeface="Century Gothic"/>
                <a:sym typeface="Century Gothic"/>
              </a:defRPr>
            </a:lvl1pPr>
            <a:lvl2pPr indent="0" lvl="1" marL="457200" marR="0" rtl="0" algn="ctr">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2pPr>
            <a:lvl3pPr indent="0" lvl="2" marL="914400" marR="0" rtl="0" algn="ctr">
              <a:lnSpc>
                <a:spcPct val="90000"/>
              </a:lnSpc>
              <a:spcBef>
                <a:spcPts val="5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3pPr>
            <a:lvl4pPr indent="0" lvl="3" marL="1371600"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2" name="Google Shape;22;p3"/>
          <p:cNvSpPr txBox="1"/>
          <p:nvPr>
            <p:ph idx="10" type="dt"/>
          </p:nvPr>
        </p:nvSpPr>
        <p:spPr>
          <a:xfrm>
            <a:off x="7909561" y="4314328"/>
            <a:ext cx="2910840" cy="374642"/>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3" name="Google Shape;23;p3"/>
          <p:cNvSpPr txBox="1"/>
          <p:nvPr>
            <p:ph idx="11" type="ftr"/>
          </p:nvPr>
        </p:nvSpPr>
        <p:spPr>
          <a:xfrm>
            <a:off x="1371600" y="4323845"/>
            <a:ext cx="64008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4" name="Google Shape;24;p3"/>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1" name="Shape 161"/>
        <p:cNvGrpSpPr/>
        <p:nvPr/>
      </p:nvGrpSpPr>
      <p:grpSpPr>
        <a:xfrm>
          <a:off x="0" y="0"/>
          <a:ext cx="0" cy="0"/>
          <a:chOff x="0" y="0"/>
          <a:chExt cx="0" cy="0"/>
        </a:xfrm>
      </p:grpSpPr>
      <p:sp>
        <p:nvSpPr>
          <p:cNvPr id="162" name="Google Shape;162;p2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3" name="Google Shape;163;p2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64" name="Google Shape;164;p2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5" name="Google Shape;165;p2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6" name="Google Shape;16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7" name="Shape 167"/>
        <p:cNvGrpSpPr/>
        <p:nvPr/>
      </p:nvGrpSpPr>
      <p:grpSpPr>
        <a:xfrm>
          <a:off x="0" y="0"/>
          <a:ext cx="0" cy="0"/>
          <a:chOff x="0" y="0"/>
          <a:chExt cx="0" cy="0"/>
        </a:xfrm>
      </p:grpSpPr>
      <p:sp>
        <p:nvSpPr>
          <p:cNvPr id="168" name="Google Shape;168;p23"/>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9" name="Google Shape;169;p23"/>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70" name="Google Shape;170;p2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1" name="Google Shape;171;p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2" name="Google Shape;17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73" name="Shape 173"/>
        <p:cNvGrpSpPr/>
        <p:nvPr/>
      </p:nvGrpSpPr>
      <p:grpSpPr>
        <a:xfrm>
          <a:off x="0" y="0"/>
          <a:ext cx="0" cy="0"/>
          <a:chOff x="0" y="0"/>
          <a:chExt cx="0" cy="0"/>
        </a:xfrm>
      </p:grpSpPr>
      <p:sp>
        <p:nvSpPr>
          <p:cNvPr id="174" name="Google Shape;174;p2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5" name="Google Shape;175;p24"/>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6" name="Google Shape;176;p24"/>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Google Shape;177;p2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8" name="Google Shape;178;p2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0" name="Shape 180"/>
        <p:cNvGrpSpPr/>
        <p:nvPr/>
      </p:nvGrpSpPr>
      <p:grpSpPr>
        <a:xfrm>
          <a:off x="0" y="0"/>
          <a:ext cx="0" cy="0"/>
          <a:chOff x="0" y="0"/>
          <a:chExt cx="0" cy="0"/>
        </a:xfrm>
      </p:grpSpPr>
      <p:sp>
        <p:nvSpPr>
          <p:cNvPr id="181" name="Google Shape;181;p2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2" name="Google Shape;182;p2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3" name="Google Shape;183;p2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4" name="Google Shape;18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5" name="Shape 185"/>
        <p:cNvGrpSpPr/>
        <p:nvPr/>
      </p:nvGrpSpPr>
      <p:grpSpPr>
        <a:xfrm>
          <a:off x="0" y="0"/>
          <a:ext cx="0" cy="0"/>
          <a:chOff x="0" y="0"/>
          <a:chExt cx="0" cy="0"/>
        </a:xfrm>
      </p:grpSpPr>
      <p:sp>
        <p:nvSpPr>
          <p:cNvPr id="186" name="Google Shape;186;p2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7" name="Google Shape;187;p2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89" name="Shape 189"/>
        <p:cNvGrpSpPr/>
        <p:nvPr/>
      </p:nvGrpSpPr>
      <p:grpSpPr>
        <a:xfrm>
          <a:off x="0" y="0"/>
          <a:ext cx="0" cy="0"/>
          <a:chOff x="0" y="0"/>
          <a:chExt cx="0" cy="0"/>
        </a:xfrm>
      </p:grpSpPr>
      <p:sp>
        <p:nvSpPr>
          <p:cNvPr id="190" name="Google Shape;190;p27"/>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1" name="Google Shape;191;p27"/>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27"/>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93" name="Google Shape;193;p2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4" name="Google Shape;194;p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5" name="Google Shape;1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96" name="Shape 196"/>
        <p:cNvGrpSpPr/>
        <p:nvPr/>
      </p:nvGrpSpPr>
      <p:grpSpPr>
        <a:xfrm>
          <a:off x="0" y="0"/>
          <a:ext cx="0" cy="0"/>
          <a:chOff x="0" y="0"/>
          <a:chExt cx="0" cy="0"/>
        </a:xfrm>
      </p:grpSpPr>
      <p:sp>
        <p:nvSpPr>
          <p:cNvPr id="197" name="Google Shape;197;p28"/>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8" name="Google Shape;198;p28"/>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99" name="Google Shape;199;p28"/>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00" name="Google Shape;200;p2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1" name="Google Shape;201;p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2" name="Google Shape;20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03" name="Shape 203"/>
        <p:cNvGrpSpPr/>
        <p:nvPr/>
      </p:nvGrpSpPr>
      <p:grpSpPr>
        <a:xfrm>
          <a:off x="0" y="0"/>
          <a:ext cx="0" cy="0"/>
          <a:chOff x="0" y="0"/>
          <a:chExt cx="0" cy="0"/>
        </a:xfrm>
      </p:grpSpPr>
      <p:sp>
        <p:nvSpPr>
          <p:cNvPr id="204" name="Google Shape;204;p2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5" name="Google Shape;205;p29"/>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6" name="Google Shape;206;p2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 name="Google Shape;207;p2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 name="Google Shape;20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09" name="Shape 209"/>
        <p:cNvGrpSpPr/>
        <p:nvPr/>
      </p:nvGrpSpPr>
      <p:grpSpPr>
        <a:xfrm>
          <a:off x="0" y="0"/>
          <a:ext cx="0" cy="0"/>
          <a:chOff x="0" y="0"/>
          <a:chExt cx="0" cy="0"/>
        </a:xfrm>
      </p:grpSpPr>
      <p:sp>
        <p:nvSpPr>
          <p:cNvPr id="210" name="Google Shape;210;p30"/>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1" name="Google Shape;211;p30"/>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2" name="Google Shape;212;p3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 name="Google Shape;213;p3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 name="Google Shape;2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Google Shape;26;p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4"/>
          <p:cNvSpPr txBox="1"/>
          <p:nvPr>
            <p:ph type="title"/>
          </p:nvPr>
        </p:nvSpPr>
        <p:spPr>
          <a:xfrm>
            <a:off x="685800" y="753533"/>
            <a:ext cx="10820399" cy="2801935"/>
          </a:xfrm>
          <a:prstGeom prst="rect">
            <a:avLst/>
          </a:prstGeom>
          <a:noFill/>
          <a:ln>
            <a:noFill/>
          </a:ln>
        </p:spPr>
        <p:txBody>
          <a:bodyPr anchorCtr="0" anchor="b"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4"/>
          <p:cNvSpPr txBox="1"/>
          <p:nvPr>
            <p:ph idx="1" type="body"/>
          </p:nvPr>
        </p:nvSpPr>
        <p:spPr>
          <a:xfrm>
            <a:off x="1024467" y="3641725"/>
            <a:ext cx="10490200" cy="955675"/>
          </a:xfrm>
          <a:prstGeom prst="rect">
            <a:avLst/>
          </a:prstGeom>
          <a:noFill/>
          <a:ln>
            <a:noFill/>
          </a:ln>
        </p:spPr>
        <p:txBody>
          <a:bodyPr anchorCtr="0" anchor="t" bIns="91425" lIns="91425" spcFirstLastPara="1" rIns="91425" wrap="square" tIns="91425"/>
          <a:lstStyle>
            <a:lvl1pPr indent="-228600" lvl="0" marL="457200" marR="0" rtl="0" algn="r">
              <a:lnSpc>
                <a:spcPct val="90000"/>
              </a:lnSpc>
              <a:spcBef>
                <a:spcPts val="1000"/>
              </a:spcBef>
              <a:spcAft>
                <a:spcPts val="0"/>
              </a:spcAft>
              <a:buClr>
                <a:schemeClr val="lt1"/>
              </a:buClr>
              <a:buSzPts val="2200"/>
              <a:buFont typeface="Arial"/>
              <a:buNone/>
              <a:defRPr b="0" i="0" sz="22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9" name="Google Shape;29;p4"/>
          <p:cNvSpPr txBox="1"/>
          <p:nvPr>
            <p:ph idx="10" type="dt"/>
          </p:nvPr>
        </p:nvSpPr>
        <p:spPr>
          <a:xfrm>
            <a:off x="7814452" y="38100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 name="Google Shape;30;p4"/>
          <p:cNvSpPr txBox="1"/>
          <p:nvPr>
            <p:ph idx="11" type="ftr"/>
          </p:nvPr>
        </p:nvSpPr>
        <p:spPr>
          <a:xfrm>
            <a:off x="685800" y="381001"/>
            <a:ext cx="6991492" cy="36406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 name="Google Shape;31;p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2895600" y="764373"/>
            <a:ext cx="8610600" cy="1293028"/>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5"/>
          <p:cNvSpPr txBox="1"/>
          <p:nvPr>
            <p:ph idx="1" type="body"/>
          </p:nvPr>
        </p:nvSpPr>
        <p:spPr>
          <a:xfrm>
            <a:off x="685800" y="2194559"/>
            <a:ext cx="5334000" cy="4024125"/>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35" name="Google Shape;35;p5"/>
          <p:cNvSpPr txBox="1"/>
          <p:nvPr>
            <p:ph idx="2" type="body"/>
          </p:nvPr>
        </p:nvSpPr>
        <p:spPr>
          <a:xfrm>
            <a:off x="6172200" y="2194559"/>
            <a:ext cx="5334000" cy="4024125"/>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36" name="Google Shape;36;p5"/>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 name="Google Shape;37;p5"/>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8" name="Google Shape;38;p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2895600" y="762000"/>
            <a:ext cx="8610600" cy="1295400"/>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Google Shape;41;p6"/>
          <p:cNvSpPr txBox="1"/>
          <p:nvPr>
            <p:ph idx="1" type="body"/>
          </p:nvPr>
        </p:nvSpPr>
        <p:spPr>
          <a:xfrm>
            <a:off x="914409" y="2183802"/>
            <a:ext cx="5079991"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42" name="Google Shape;42;p6"/>
          <p:cNvSpPr txBox="1"/>
          <p:nvPr>
            <p:ph idx="2" type="body"/>
          </p:nvPr>
        </p:nvSpPr>
        <p:spPr>
          <a:xfrm>
            <a:off x="685800" y="3132666"/>
            <a:ext cx="5311775" cy="3086019"/>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3" name="Google Shape;43;p6"/>
          <p:cNvSpPr txBox="1"/>
          <p:nvPr>
            <p:ph idx="3" type="body"/>
          </p:nvPr>
        </p:nvSpPr>
        <p:spPr>
          <a:xfrm>
            <a:off x="6400800" y="2183802"/>
            <a:ext cx="5105400"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2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44" name="Google Shape;44;p6"/>
          <p:cNvSpPr txBox="1"/>
          <p:nvPr>
            <p:ph idx="4" type="body"/>
          </p:nvPr>
        </p:nvSpPr>
        <p:spPr>
          <a:xfrm>
            <a:off x="6172200" y="3132666"/>
            <a:ext cx="5334000" cy="3086019"/>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5" name="Google Shape;45;p6"/>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6" name="Google Shape;46;p6"/>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7" name="Google Shape;47;p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2895600" y="764373"/>
            <a:ext cx="8610600" cy="1293028"/>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0" name="Google Shape;50;p7"/>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1" name="Google Shape;51;p7"/>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2" name="Google Shape;52;p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Google Shape;55;p8"/>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6" name="Google Shape;56;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685800" y="1524000"/>
            <a:ext cx="4114800"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 name="Google Shape;59;p9"/>
          <p:cNvSpPr txBox="1"/>
          <p:nvPr>
            <p:ph idx="1" type="body"/>
          </p:nvPr>
        </p:nvSpPr>
        <p:spPr>
          <a:xfrm>
            <a:off x="4995582" y="746759"/>
            <a:ext cx="6510618" cy="5471925"/>
          </a:xfrm>
          <a:prstGeom prst="rect">
            <a:avLst/>
          </a:prstGeom>
          <a:noFill/>
          <a:ln>
            <a:noFill/>
          </a:ln>
        </p:spPr>
        <p:txBody>
          <a:bodyPr anchorCtr="0" anchor="ctr"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60" name="Google Shape;60;p9"/>
          <p:cNvSpPr txBox="1"/>
          <p:nvPr>
            <p:ph idx="2" type="body"/>
          </p:nvPr>
        </p:nvSpPr>
        <p:spPr>
          <a:xfrm>
            <a:off x="685800" y="3124199"/>
            <a:ext cx="4114800" cy="309448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61" name="Google Shape;61;p9"/>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Google Shape;62;p9"/>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Google Shape;63;p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685800" y="1524000"/>
            <a:ext cx="6873240"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6" name="Google Shape;66;p10"/>
          <p:cNvSpPr/>
          <p:nvPr>
            <p:ph idx="2" type="pic"/>
          </p:nvPr>
        </p:nvSpPr>
        <p:spPr>
          <a:xfrm>
            <a:off x="7861238" y="751241"/>
            <a:ext cx="3644962" cy="5467443"/>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lt1"/>
              </a:buClr>
              <a:buSzPts val="1400"/>
              <a:buFont typeface="Arial"/>
              <a:buNone/>
              <a:defRPr b="0" i="0" sz="32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lt1"/>
              </a:buClr>
              <a:buSzPts val="1400"/>
              <a:buFont typeface="Arial"/>
              <a:buNone/>
              <a:defRPr b="0" i="0" sz="28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lt1"/>
              </a:buClr>
              <a:buSzPts val="1400"/>
              <a:buFont typeface="Arial"/>
              <a:buNone/>
              <a:defRPr b="0" i="0" sz="24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lt1"/>
              </a:buClr>
              <a:buSzPts val="14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67" name="Google Shape;67;p10"/>
          <p:cNvSpPr txBox="1"/>
          <p:nvPr>
            <p:ph idx="1" type="body"/>
          </p:nvPr>
        </p:nvSpPr>
        <p:spPr>
          <a:xfrm>
            <a:off x="685800" y="3124199"/>
            <a:ext cx="6873240" cy="309448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200"/>
              <a:buFont typeface="Arial"/>
              <a:buNone/>
              <a:defRPr b="0" i="0" sz="16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lt1"/>
              </a:buClr>
              <a:buSzPts val="2000"/>
              <a:buFont typeface="Arial"/>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lt1"/>
              </a:buClr>
              <a:buSzPts val="1800"/>
              <a:buFont typeface="Arial"/>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chemeClr val="lt1"/>
              </a:buClr>
              <a:buSzPts val="1600"/>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68" name="Google Shape;68;p10"/>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Google Shape;69;p10"/>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050">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0" marR="0" rtl="0" algn="r">
              <a:spcBef>
                <a:spcPts val="0"/>
              </a:spcBef>
              <a:buNone/>
              <a:defRPr sz="1050">
                <a:solidFill>
                  <a:schemeClr val="lt1"/>
                </a:solidFill>
                <a:latin typeface="Century Gothic"/>
                <a:ea typeface="Century Gothic"/>
                <a:cs typeface="Century Gothic"/>
                <a:sym typeface="Century Gothic"/>
              </a:defRPr>
            </a:lvl2pPr>
            <a:lvl3pPr indent="0" lvl="2" marL="0" marR="0" rtl="0" algn="r">
              <a:spcBef>
                <a:spcPts val="0"/>
              </a:spcBef>
              <a:buNone/>
              <a:defRPr sz="1050">
                <a:solidFill>
                  <a:schemeClr val="lt1"/>
                </a:solidFill>
                <a:latin typeface="Century Gothic"/>
                <a:ea typeface="Century Gothic"/>
                <a:cs typeface="Century Gothic"/>
                <a:sym typeface="Century Gothic"/>
              </a:defRPr>
            </a:lvl3pPr>
            <a:lvl4pPr indent="0" lvl="3" marL="0" marR="0" rtl="0" algn="r">
              <a:spcBef>
                <a:spcPts val="0"/>
              </a:spcBef>
              <a:buNone/>
              <a:defRPr sz="1050">
                <a:solidFill>
                  <a:schemeClr val="lt1"/>
                </a:solidFill>
                <a:latin typeface="Century Gothic"/>
                <a:ea typeface="Century Gothic"/>
                <a:cs typeface="Century Gothic"/>
                <a:sym typeface="Century Gothic"/>
              </a:defRPr>
            </a:lvl4pPr>
            <a:lvl5pPr indent="0" lvl="4" marL="0" marR="0" rtl="0" algn="r">
              <a:spcBef>
                <a:spcPts val="0"/>
              </a:spcBef>
              <a:buNone/>
              <a:defRPr sz="1050">
                <a:solidFill>
                  <a:schemeClr val="lt1"/>
                </a:solidFill>
                <a:latin typeface="Century Gothic"/>
                <a:ea typeface="Century Gothic"/>
                <a:cs typeface="Century Gothic"/>
                <a:sym typeface="Century Gothic"/>
              </a:defRPr>
            </a:lvl5pPr>
            <a:lvl6pPr indent="0" lvl="5" marL="0" marR="0" rtl="0" algn="r">
              <a:spcBef>
                <a:spcPts val="0"/>
              </a:spcBef>
              <a:buNone/>
              <a:defRPr sz="1050">
                <a:solidFill>
                  <a:schemeClr val="lt1"/>
                </a:solidFill>
                <a:latin typeface="Century Gothic"/>
                <a:ea typeface="Century Gothic"/>
                <a:cs typeface="Century Gothic"/>
                <a:sym typeface="Century Gothic"/>
              </a:defRPr>
            </a:lvl6pPr>
            <a:lvl7pPr indent="0" lvl="6" marL="0" marR="0" rtl="0" algn="r">
              <a:spcBef>
                <a:spcPts val="0"/>
              </a:spcBef>
              <a:buNone/>
              <a:defRPr sz="1050">
                <a:solidFill>
                  <a:schemeClr val="lt1"/>
                </a:solidFill>
                <a:latin typeface="Century Gothic"/>
                <a:ea typeface="Century Gothic"/>
                <a:cs typeface="Century Gothic"/>
                <a:sym typeface="Century Gothic"/>
              </a:defRPr>
            </a:lvl7pPr>
            <a:lvl8pPr indent="0" lvl="7" marL="0" marR="0" rtl="0" algn="r">
              <a:spcBef>
                <a:spcPts val="0"/>
              </a:spcBef>
              <a:buNone/>
              <a:defRPr sz="1050">
                <a:solidFill>
                  <a:schemeClr val="lt1"/>
                </a:solidFill>
                <a:latin typeface="Century Gothic"/>
                <a:ea typeface="Century Gothic"/>
                <a:cs typeface="Century Gothic"/>
                <a:sym typeface="Century Gothic"/>
              </a:defRPr>
            </a:lvl8pPr>
            <a:lvl9pPr indent="0" lvl="8" marL="0" marR="0" rt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1.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
          <p:cNvSpPr txBox="1"/>
          <p:nvPr>
            <p:ph type="title"/>
          </p:nvPr>
        </p:nvSpPr>
        <p:spPr>
          <a:xfrm>
            <a:off x="2895600" y="764373"/>
            <a:ext cx="8610600" cy="1293028"/>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lt1"/>
              </a:buClr>
              <a:buSzPts val="1400"/>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 name="Google Shape;8;p1"/>
          <p:cNvSpPr txBox="1"/>
          <p:nvPr>
            <p:ph idx="1" type="body"/>
          </p:nvPr>
        </p:nvSpPr>
        <p:spPr>
          <a:xfrm>
            <a:off x="685800" y="2194560"/>
            <a:ext cx="10820400" cy="4024125"/>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8595360" y="6356350"/>
            <a:ext cx="2910840"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685800" y="6355845"/>
            <a:ext cx="7772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0" name="Shape 140"/>
        <p:cNvGrpSpPr/>
        <p:nvPr/>
      </p:nvGrpSpPr>
      <p:grpSpPr>
        <a:xfrm>
          <a:off x="0" y="0"/>
          <a:ext cx="0" cy="0"/>
          <a:chOff x="0" y="0"/>
          <a:chExt cx="0" cy="0"/>
        </a:xfrm>
      </p:grpSpPr>
      <p:sp>
        <p:nvSpPr>
          <p:cNvPr id="141" name="Google Shape;141;p1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2" name="Google Shape;142;p19"/>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pestleanalysis.com/category/swot-analysi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n.wikipedia.org/wiki/Information_technology_company" TargetMode="External"/><Relationship Id="rId4" Type="http://schemas.openxmlformats.org/officeDocument/2006/relationships/hyperlink" Target="https://en.wikipedia.org/wiki/Espoo" TargetMode="External"/><Relationship Id="rId5" Type="http://schemas.openxmlformats.org/officeDocument/2006/relationships/hyperlink" Target="https://en.wikipedia.org/wiki/Helsinki" TargetMode="External"/><Relationship Id="rId6" Type="http://schemas.openxmlformats.org/officeDocument/2006/relationships/hyperlink" Target="https://en.wikipedia.org/wiki/Fortune_Global_50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www.google.com/finance?q=NASDAQ:AAPL" TargetMode="External"/><Relationship Id="rId4" Type="http://schemas.openxmlformats.org/officeDocument/2006/relationships/hyperlink" Target="http://www.apple.com/iphone" TargetMode="External"/><Relationship Id="rId5" Type="http://schemas.openxmlformats.org/officeDocument/2006/relationships/hyperlink" Target="http://www.google.com/finance?q=NASDAQ:GOOG" TargetMode="External"/><Relationship Id="rId6" Type="http://schemas.openxmlformats.org/officeDocument/2006/relationships/hyperlink" Target="http://code.google.com/android/" TargetMode="External"/><Relationship Id="rId7" Type="http://schemas.openxmlformats.org/officeDocument/2006/relationships/hyperlink" Target="http://www.openhandsetallianc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en.wikipedia.org/wiki/Nokia#Financial_results" TargetMode="External"/><Relationship Id="rId4" Type="http://schemas.openxmlformats.org/officeDocument/2006/relationships/hyperlink" Target="http://techcrunch.com/2009/05/26/nokia-ovi-store-launch-is-a-complete-disast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8.jpg"/><Relationship Id="rId4" Type="http://schemas.openxmlformats.org/officeDocument/2006/relationships/image" Target="../media/image14.jpg"/><Relationship Id="rId5"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6.jp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jp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fortune.com/author/julian-birkinshaw/" TargetMode="External"/><Relationship Id="rId4" Type="http://schemas.openxmlformats.org/officeDocument/2006/relationships/hyperlink" Target="http://www.slideshare.net/johnprince73/csr-nokia" TargetMode="External"/><Relationship Id="rId5" Type="http://schemas.openxmlformats.org/officeDocument/2006/relationships/hyperlink" Target="http://www.forbes.com/sites/haydnshaughnessy/2013/03/08/apples-rise-and-nokias-fall-highlight-platform-strategy-essentials/#5f0c3a524de2" TargetMode="External"/><Relationship Id="rId6" Type="http://schemas.openxmlformats.org/officeDocument/2006/relationships/hyperlink" Target="http://www.telco2research.com/articles/AN_Apple-vs-Nokia-smartphone-appstore-wars_Summa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phonearena.com/news/Nokia-may-be-heading-for-disastrous-third-quarter-more-restructuring_id46985" TargetMode="External"/><Relationship Id="rId4" Type="http://schemas.openxmlformats.org/officeDocument/2006/relationships/hyperlink" Target="http://www.phonearena.com/news/Microsoft-to-acquire-Nokias-Devices---Services-for-7.17-billion_id4699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www.marketing91.com/what-is-a-bran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1"/>
          <p:cNvPicPr preferRelativeResize="0"/>
          <p:nvPr/>
        </p:nvPicPr>
        <p:blipFill rotWithShape="1">
          <a:blip r:embed="rId3">
            <a:alphaModFix/>
          </a:blip>
          <a:srcRect b="0" l="0" r="0" t="0"/>
          <a:stretch/>
        </p:blipFill>
        <p:spPr>
          <a:xfrm>
            <a:off x="2062476" y="1187392"/>
            <a:ext cx="8067000" cy="448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STRENGTHS</a:t>
            </a:r>
            <a:endParaRPr b="1"/>
          </a:p>
        </p:txBody>
      </p:sp>
      <p:sp>
        <p:nvSpPr>
          <p:cNvPr id="275" name="Google Shape;275;p40"/>
          <p:cNvSpPr txBox="1"/>
          <p:nvPr>
            <p:ph idx="1" type="body"/>
          </p:nvPr>
        </p:nvSpPr>
        <p:spPr>
          <a:xfrm>
            <a:off x="461050" y="2057400"/>
            <a:ext cx="11045100" cy="480060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chemeClr val="lt1"/>
              </a:buClr>
              <a:buSzPts val="2200"/>
              <a:buFont typeface="Arial"/>
              <a:buChar char="•"/>
            </a:pPr>
            <a:r>
              <a:rPr b="1" lang="en-US"/>
              <a:t>Brand Name:</a:t>
            </a:r>
            <a:r>
              <a:rPr lang="en-US"/>
              <a:t> NOKIA has </a:t>
            </a:r>
            <a:r>
              <a:rPr b="1" lang="en-US"/>
              <a:t>142 years</a:t>
            </a:r>
            <a:r>
              <a:rPr lang="en-US"/>
              <a:t> of history and has been top brand in market industry for its reliability and durability.</a:t>
            </a:r>
            <a:endParaRPr/>
          </a:p>
          <a:p>
            <a:pPr indent="-228600" lvl="0" marL="228600" marR="0" rtl="0" algn="just">
              <a:lnSpc>
                <a:spcPct val="10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Most of Nokia’s </a:t>
            </a:r>
            <a:r>
              <a:rPr b="1" i="0" lang="en-US" sz="2200" u="none" cap="none" strike="noStrike">
                <a:solidFill>
                  <a:schemeClr val="lt1"/>
                </a:solidFill>
                <a:latin typeface="Century Gothic"/>
                <a:ea typeface="Century Gothic"/>
                <a:cs typeface="Century Gothic"/>
                <a:sym typeface="Century Gothic"/>
              </a:rPr>
              <a:t>highly qualified personnel</a:t>
            </a:r>
            <a:r>
              <a:rPr b="0" i="0" lang="en-US" sz="2200" u="none" cap="none" strike="noStrike">
                <a:solidFill>
                  <a:schemeClr val="lt1"/>
                </a:solidFill>
                <a:latin typeface="Century Gothic"/>
                <a:ea typeface="Century Gothic"/>
                <a:cs typeface="Century Gothic"/>
                <a:sym typeface="Century Gothic"/>
              </a:rPr>
              <a:t> have teamed up with Microsoft’s experts as a part of the acquisition deal.</a:t>
            </a:r>
            <a:endParaRPr/>
          </a:p>
          <a:p>
            <a:pPr indent="-228600" lvl="0" marL="228600" marR="0" rtl="0" algn="just">
              <a:lnSpc>
                <a:spcPct val="100000"/>
              </a:lnSpc>
              <a:spcBef>
                <a:spcPts val="1000"/>
              </a:spcBef>
              <a:spcAft>
                <a:spcPts val="0"/>
              </a:spcAft>
              <a:buClr>
                <a:schemeClr val="lt1"/>
              </a:buClr>
              <a:buSzPts val="2200"/>
              <a:buFont typeface="Arial"/>
              <a:buChar char="•"/>
            </a:pPr>
            <a:r>
              <a:rPr lang="en-US"/>
              <a:t>Much </a:t>
            </a:r>
            <a:r>
              <a:rPr b="1" lang="en-US"/>
              <a:t>Higher Resale Value </a:t>
            </a:r>
            <a:r>
              <a:rPr b="0" i="0" lang="en-US" sz="2200" u="none" cap="none" strike="noStrike">
                <a:solidFill>
                  <a:schemeClr val="lt1"/>
                </a:solidFill>
                <a:latin typeface="Century Gothic"/>
                <a:ea typeface="Century Gothic"/>
                <a:cs typeface="Century Gothic"/>
                <a:sym typeface="Century Gothic"/>
              </a:rPr>
              <a:t>compared to other mobile phone brands.</a:t>
            </a:r>
            <a:endParaRPr/>
          </a:p>
          <a:p>
            <a:pPr indent="-228600" lvl="0" marL="228600" rtl="0" algn="just">
              <a:lnSpc>
                <a:spcPct val="100000"/>
              </a:lnSpc>
              <a:spcBef>
                <a:spcPts val="0"/>
              </a:spcBef>
              <a:spcAft>
                <a:spcPts val="0"/>
              </a:spcAft>
              <a:buClr>
                <a:schemeClr val="lt1"/>
              </a:buClr>
              <a:buSzPts val="2200"/>
              <a:buFont typeface="Arial"/>
              <a:buChar char="•"/>
            </a:pPr>
            <a:r>
              <a:rPr b="1" lang="en-US"/>
              <a:t>Strong financial support for R&amp;D</a:t>
            </a:r>
            <a:r>
              <a:rPr lang="en-US"/>
              <a:t> (1.4 billion USD) – to maintain its user base and keep them happy.</a:t>
            </a:r>
            <a:endParaRPr b="1"/>
          </a:p>
          <a:p>
            <a:pPr indent="-228600" lvl="0" marL="228600" marR="0" rtl="0" algn="just">
              <a:lnSpc>
                <a:spcPct val="100000"/>
              </a:lnSpc>
              <a:spcBef>
                <a:spcPts val="1000"/>
              </a:spcBef>
              <a:spcAft>
                <a:spcPts val="0"/>
              </a:spcAft>
              <a:buClr>
                <a:schemeClr val="lt1"/>
              </a:buClr>
              <a:buSzPts val="2200"/>
              <a:buFont typeface="Arial"/>
              <a:buChar char="•"/>
            </a:pPr>
            <a:r>
              <a:rPr b="1" lang="en-US"/>
              <a:t>User friendliness:</a:t>
            </a:r>
            <a:r>
              <a:rPr lang="en-US"/>
              <a:t> </a:t>
            </a:r>
            <a:r>
              <a:rPr b="0" i="0" lang="en-US" sz="2200" u="none" cap="none" strike="noStrike">
                <a:solidFill>
                  <a:schemeClr val="lt1"/>
                </a:solidFill>
                <a:latin typeface="Century Gothic"/>
                <a:ea typeface="Century Gothic"/>
                <a:cs typeface="Century Gothic"/>
                <a:sym typeface="Century Gothic"/>
              </a:rPr>
              <a:t>Many of Nokia’s products are easy to use and are usually coupled with a variety of handy accessories.</a:t>
            </a:r>
            <a:endParaRPr b="0" i="0" sz="2200" u="none" cap="none" strike="noStrike">
              <a:solidFill>
                <a:schemeClr val="lt1"/>
              </a:solidFill>
              <a:latin typeface="Century Gothic"/>
              <a:ea typeface="Century Gothic"/>
              <a:cs typeface="Century Gothic"/>
              <a:sym typeface="Century Gothic"/>
            </a:endParaRPr>
          </a:p>
          <a:p>
            <a:pPr indent="-228600" lvl="0" marL="228600" rtl="0" algn="just">
              <a:lnSpc>
                <a:spcPct val="100000"/>
              </a:lnSpc>
              <a:spcBef>
                <a:spcPts val="0"/>
              </a:spcBef>
              <a:spcAft>
                <a:spcPts val="0"/>
              </a:spcAft>
              <a:buClr>
                <a:schemeClr val="lt1"/>
              </a:buClr>
              <a:buSzPts val="2200"/>
              <a:buFont typeface="Arial"/>
              <a:buChar char="•"/>
            </a:pPr>
            <a:r>
              <a:rPr b="1" lang="en-US"/>
              <a:t>Largest network of selling &amp; distribution</a:t>
            </a:r>
            <a:r>
              <a:rPr lang="en-US"/>
              <a:t> – It has fantastic distribution and reach across countries.</a:t>
            </a:r>
            <a:endParaRPr/>
          </a:p>
          <a:p>
            <a:pPr indent="-228600" lvl="0" marL="228600" marR="0" rtl="0" algn="just">
              <a:lnSpc>
                <a:spcPct val="10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Products offered in </a:t>
            </a:r>
            <a:r>
              <a:rPr b="1" i="0" lang="en-US" sz="2200" u="none" cap="none" strike="noStrike">
                <a:solidFill>
                  <a:schemeClr val="lt1"/>
                </a:solidFill>
                <a:latin typeface="Century Gothic"/>
                <a:ea typeface="Century Gothic"/>
                <a:cs typeface="Century Gothic"/>
                <a:sym typeface="Century Gothic"/>
              </a:rPr>
              <a:t>all price ranges.</a:t>
            </a:r>
            <a:endParaRPr b="1" i="0" sz="2200" u="none" cap="none" strike="noStrike">
              <a:solidFill>
                <a:schemeClr val="lt1"/>
              </a:solidFill>
              <a:latin typeface="Century Gothic"/>
              <a:ea typeface="Century Gothic"/>
              <a:cs typeface="Century Gothic"/>
              <a:sym typeface="Century Gothic"/>
            </a:endParaRPr>
          </a:p>
        </p:txBody>
      </p:sp>
      <p:pic>
        <p:nvPicPr>
          <p:cNvPr descr="th (2).jpg" id="276" name="Google Shape;276;p40"/>
          <p:cNvPicPr preferRelativeResize="0"/>
          <p:nvPr/>
        </p:nvPicPr>
        <p:blipFill>
          <a:blip r:embed="rId3">
            <a:alphaModFix/>
          </a:blip>
          <a:stretch>
            <a:fillRect/>
          </a:stretch>
        </p:blipFill>
        <p:spPr>
          <a:xfrm rot="-395458">
            <a:off x="217144" y="292120"/>
            <a:ext cx="2232037" cy="16426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WEAKNESSES</a:t>
            </a:r>
            <a:endParaRPr b="1"/>
          </a:p>
        </p:txBody>
      </p:sp>
      <p:sp>
        <p:nvSpPr>
          <p:cNvPr id="282" name="Google Shape;282;p41"/>
          <p:cNvSpPr txBox="1"/>
          <p:nvPr>
            <p:ph idx="1" type="body"/>
          </p:nvPr>
        </p:nvSpPr>
        <p:spPr>
          <a:xfrm>
            <a:off x="499475" y="1978775"/>
            <a:ext cx="9297600" cy="4730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lt1"/>
              </a:buClr>
              <a:buSzPts val="2200"/>
              <a:buFont typeface="Arial"/>
              <a:buChar char="•"/>
            </a:pPr>
            <a:r>
              <a:rPr b="1" lang="en-US"/>
              <a:t>P</a:t>
            </a:r>
            <a:r>
              <a:rPr b="1" i="0" lang="en-US" sz="2200" u="none" cap="none" strike="noStrike">
                <a:solidFill>
                  <a:schemeClr val="lt1"/>
                </a:solidFill>
                <a:latin typeface="Century Gothic"/>
                <a:ea typeface="Century Gothic"/>
                <a:cs typeface="Century Gothic"/>
                <a:sym typeface="Century Gothic"/>
              </a:rPr>
              <a:t>oor after sales services </a:t>
            </a:r>
            <a:r>
              <a:rPr lang="en-US"/>
              <a:t>- very few service centers.</a:t>
            </a:r>
            <a:endParaRPr/>
          </a:p>
          <a:p>
            <a:pPr indent="-228600" lvl="0" marL="228600" marR="0" rtl="0" algn="l">
              <a:lnSpc>
                <a:spcPct val="80000"/>
              </a:lnSpc>
              <a:spcBef>
                <a:spcPts val="1000"/>
              </a:spcBef>
              <a:spcAft>
                <a:spcPts val="0"/>
              </a:spcAft>
              <a:buClr>
                <a:schemeClr val="lt1"/>
              </a:buClr>
              <a:buSzPts val="2200"/>
              <a:buFont typeface="Arial"/>
              <a:buChar char="•"/>
            </a:pPr>
            <a:r>
              <a:rPr b="1" i="0" lang="en-US" sz="2200" u="none" cap="none" strike="noStrike">
                <a:solidFill>
                  <a:schemeClr val="lt1"/>
                </a:solidFill>
                <a:latin typeface="Century Gothic"/>
                <a:ea typeface="Century Gothic"/>
                <a:cs typeface="Century Gothic"/>
                <a:sym typeface="Century Gothic"/>
              </a:rPr>
              <a:t>Took a long time</a:t>
            </a:r>
            <a:r>
              <a:rPr b="0" i="0" lang="en-US" sz="2200" u="none" cap="none" strike="noStrike">
                <a:solidFill>
                  <a:schemeClr val="lt1"/>
                </a:solidFill>
                <a:latin typeface="Century Gothic"/>
                <a:ea typeface="Century Gothic"/>
                <a:cs typeface="Century Gothic"/>
                <a:sym typeface="Century Gothic"/>
              </a:rPr>
              <a:t> to enter the highly productive and booming smartphone market. As a result the company lost a lot of its once huge market share.</a:t>
            </a:r>
            <a:endParaRPr/>
          </a:p>
          <a:p>
            <a:pPr indent="-228600" lvl="0" marL="228600" marR="0" rtl="0" algn="l">
              <a:lnSpc>
                <a:spcPct val="8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Some of Nokia’s products are not affordable for middle and lower class consumers, which often affects their searches negatively.</a:t>
            </a:r>
            <a:endParaRPr/>
          </a:p>
          <a:p>
            <a:pPr indent="-228600" lvl="0" marL="228600" marR="0" rtl="0" algn="l">
              <a:lnSpc>
                <a:spcPct val="80000"/>
              </a:lnSpc>
              <a:spcBef>
                <a:spcPts val="1000"/>
              </a:spcBef>
              <a:spcAft>
                <a:spcPts val="0"/>
              </a:spcAft>
              <a:buClr>
                <a:schemeClr val="lt1"/>
              </a:buClr>
              <a:buSzPts val="2200"/>
              <a:buFont typeface="Arial"/>
              <a:buChar char="•"/>
            </a:pPr>
            <a:r>
              <a:rPr b="1" lang="en-US"/>
              <a:t>Low promotion</a:t>
            </a:r>
            <a:r>
              <a:rPr lang="en-US"/>
              <a:t> undertaken to target the lower class of society.</a:t>
            </a:r>
            <a:endParaRPr/>
          </a:p>
          <a:p>
            <a:pPr indent="-228600" lvl="0" marL="228600" marR="0" rtl="0" algn="l">
              <a:lnSpc>
                <a:spcPct val="8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There are slumps in the company’s development with its Windows Lumia range of smartphones because of </a:t>
            </a:r>
            <a:r>
              <a:rPr b="1" i="0" lang="en-US" sz="2200" u="none" cap="none" strike="noStrike">
                <a:solidFill>
                  <a:schemeClr val="lt1"/>
                </a:solidFill>
                <a:latin typeface="Century Gothic"/>
                <a:ea typeface="Century Gothic"/>
                <a:cs typeface="Century Gothic"/>
                <a:sym typeface="Century Gothic"/>
              </a:rPr>
              <a:t>constant competition</a:t>
            </a:r>
            <a:r>
              <a:rPr b="0" i="0" lang="en-US" sz="2200" u="none" cap="none" strike="noStrike">
                <a:solidFill>
                  <a:schemeClr val="lt1"/>
                </a:solidFill>
                <a:latin typeface="Century Gothic"/>
                <a:ea typeface="Century Gothic"/>
                <a:cs typeface="Century Gothic"/>
                <a:sym typeface="Century Gothic"/>
              </a:rPr>
              <a:t> from rivals Android and iOS.</a:t>
            </a:r>
            <a:endParaRPr b="0" i="0" sz="2200" u="none" cap="none" strike="noStrike">
              <a:solidFill>
                <a:schemeClr val="lt1"/>
              </a:solidFill>
              <a:latin typeface="Century Gothic"/>
              <a:ea typeface="Century Gothic"/>
              <a:cs typeface="Century Gothic"/>
              <a:sym typeface="Century Gothic"/>
            </a:endParaRPr>
          </a:p>
        </p:txBody>
      </p:sp>
      <p:pic>
        <p:nvPicPr>
          <p:cNvPr descr="th (3).jpg" id="283" name="Google Shape;283;p41"/>
          <p:cNvPicPr preferRelativeResize="0"/>
          <p:nvPr/>
        </p:nvPicPr>
        <p:blipFill>
          <a:blip r:embed="rId3">
            <a:alphaModFix/>
          </a:blip>
          <a:stretch>
            <a:fillRect/>
          </a:stretch>
        </p:blipFill>
        <p:spPr>
          <a:xfrm>
            <a:off x="9797075" y="2574150"/>
            <a:ext cx="2085975" cy="265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OPPORTUNITIES</a:t>
            </a:r>
            <a:endParaRPr b="1"/>
          </a:p>
        </p:txBody>
      </p:sp>
      <p:sp>
        <p:nvSpPr>
          <p:cNvPr id="289" name="Google Shape;289;p42"/>
          <p:cNvSpPr txBox="1"/>
          <p:nvPr>
            <p:ph idx="1" type="body"/>
          </p:nvPr>
        </p:nvSpPr>
        <p:spPr>
          <a:xfrm>
            <a:off x="3035175" y="2194550"/>
            <a:ext cx="8471100" cy="426000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15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The </a:t>
            </a:r>
            <a:r>
              <a:rPr b="1" i="0" lang="en-US" sz="2200" u="none" cap="none" strike="noStrike">
                <a:solidFill>
                  <a:schemeClr val="lt1"/>
                </a:solidFill>
                <a:latin typeface="Century Gothic"/>
                <a:ea typeface="Century Gothic"/>
                <a:cs typeface="Century Gothic"/>
                <a:sym typeface="Century Gothic"/>
              </a:rPr>
              <a:t>Microsoft-Nokia deal</a:t>
            </a:r>
            <a:r>
              <a:rPr b="0" i="0" lang="en-US" sz="2200" u="none" cap="none" strike="noStrike">
                <a:solidFill>
                  <a:schemeClr val="lt1"/>
                </a:solidFill>
                <a:latin typeface="Century Gothic"/>
                <a:ea typeface="Century Gothic"/>
                <a:cs typeface="Century Gothic"/>
                <a:sym typeface="Century Gothic"/>
              </a:rPr>
              <a:t> is a win-win situation for both companies. The deal possesses great opportunity if both utilize resources in a proper way.</a:t>
            </a:r>
            <a:endParaRPr/>
          </a:p>
          <a:p>
            <a:pPr indent="-228600" lvl="0" marL="228600" marR="0" rtl="0" algn="just">
              <a:lnSpc>
                <a:spcPct val="115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Opportunities to </a:t>
            </a:r>
            <a:r>
              <a:rPr b="1" i="0" lang="en-US" sz="2200" u="none" cap="none" strike="noStrike">
                <a:solidFill>
                  <a:schemeClr val="lt1"/>
                </a:solidFill>
                <a:latin typeface="Century Gothic"/>
                <a:ea typeface="Century Gothic"/>
                <a:cs typeface="Century Gothic"/>
                <a:sym typeface="Century Gothic"/>
              </a:rPr>
              <a:t>expand the range of products</a:t>
            </a:r>
            <a:r>
              <a:rPr b="0" i="0" lang="en-US" sz="2200" u="none" cap="none" strike="noStrike">
                <a:solidFill>
                  <a:schemeClr val="lt1"/>
                </a:solidFill>
                <a:latin typeface="Century Gothic"/>
                <a:ea typeface="Century Gothic"/>
                <a:cs typeface="Century Gothic"/>
                <a:sym typeface="Century Gothic"/>
              </a:rPr>
              <a:t> and their prices. Also bring in new features and applications on Windows OS.</a:t>
            </a:r>
            <a:endParaRPr b="0" i="0" sz="2200" u="none" cap="none" strike="noStrike">
              <a:solidFill>
                <a:schemeClr val="lt1"/>
              </a:solidFill>
              <a:latin typeface="Century Gothic"/>
              <a:ea typeface="Century Gothic"/>
              <a:cs typeface="Century Gothic"/>
              <a:sym typeface="Century Gothic"/>
            </a:endParaRPr>
          </a:p>
          <a:p>
            <a:pPr indent="-228600" lvl="0" marL="228600" rtl="0" algn="just">
              <a:lnSpc>
                <a:spcPct val="115000"/>
              </a:lnSpc>
              <a:spcBef>
                <a:spcPts val="0"/>
              </a:spcBef>
              <a:spcAft>
                <a:spcPts val="0"/>
              </a:spcAft>
              <a:buClr>
                <a:schemeClr val="lt1"/>
              </a:buClr>
              <a:buSzPts val="2200"/>
              <a:buFont typeface="Arial"/>
              <a:buChar char="•"/>
            </a:pPr>
            <a:r>
              <a:rPr lang="en-US"/>
              <a:t>Well designed and styled sets.</a:t>
            </a:r>
            <a:endParaRPr/>
          </a:p>
          <a:p>
            <a:pPr indent="-228600" lvl="0" marL="228600" rtl="0" algn="just">
              <a:lnSpc>
                <a:spcPct val="115000"/>
              </a:lnSpc>
              <a:spcBef>
                <a:spcPts val="0"/>
              </a:spcBef>
              <a:spcAft>
                <a:spcPts val="0"/>
              </a:spcAft>
              <a:buClr>
                <a:schemeClr val="lt1"/>
              </a:buClr>
              <a:buSzPts val="2200"/>
              <a:buFont typeface="Arial"/>
              <a:buChar char="•"/>
            </a:pPr>
            <a:r>
              <a:rPr lang="en-US"/>
              <a:t>Increase their presence in </a:t>
            </a:r>
            <a:r>
              <a:rPr b="1" lang="en-US"/>
              <a:t>3G &amp; edge market</a:t>
            </a:r>
            <a:r>
              <a:rPr lang="en-US"/>
              <a:t>.</a:t>
            </a:r>
            <a:endParaRPr/>
          </a:p>
          <a:p>
            <a:pPr indent="-228600" lvl="0" marL="228600" rtl="0" algn="just">
              <a:lnSpc>
                <a:spcPct val="115000"/>
              </a:lnSpc>
              <a:spcBef>
                <a:spcPts val="0"/>
              </a:spcBef>
              <a:spcAft>
                <a:spcPts val="0"/>
              </a:spcAft>
              <a:buClr>
                <a:schemeClr val="lt1"/>
              </a:buClr>
              <a:buSzPts val="2200"/>
              <a:buFont typeface="Arial"/>
              <a:buChar char="•"/>
            </a:pPr>
            <a:r>
              <a:rPr lang="en-US"/>
              <a:t>Improvise on quality of camera.</a:t>
            </a:r>
            <a:endParaRPr/>
          </a:p>
          <a:p>
            <a:pPr indent="-228600" lvl="0" marL="228600" rtl="0" algn="just">
              <a:lnSpc>
                <a:spcPct val="115000"/>
              </a:lnSpc>
              <a:spcBef>
                <a:spcPts val="0"/>
              </a:spcBef>
              <a:spcAft>
                <a:spcPts val="0"/>
              </a:spcAft>
              <a:buClr>
                <a:schemeClr val="lt1"/>
              </a:buClr>
              <a:buSzPts val="2200"/>
              <a:buFont typeface="Arial"/>
              <a:buChar char="•"/>
            </a:pPr>
            <a:r>
              <a:rPr lang="en-US"/>
              <a:t>Mini notebooks.</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pic>
        <p:nvPicPr>
          <p:cNvPr id="290" name="Google Shape;290;p42"/>
          <p:cNvPicPr preferRelativeResize="0"/>
          <p:nvPr/>
        </p:nvPicPr>
        <p:blipFill>
          <a:blip r:embed="rId3">
            <a:alphaModFix/>
          </a:blip>
          <a:stretch>
            <a:fillRect/>
          </a:stretch>
        </p:blipFill>
        <p:spPr>
          <a:xfrm>
            <a:off x="368875" y="2782500"/>
            <a:ext cx="2513900" cy="175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THREATS</a:t>
            </a:r>
            <a:endParaRPr b="1"/>
          </a:p>
        </p:txBody>
      </p:sp>
      <p:sp>
        <p:nvSpPr>
          <p:cNvPr id="296" name="Google Shape;296;p43"/>
          <p:cNvSpPr txBox="1"/>
          <p:nvPr>
            <p:ph idx="1" type="body"/>
          </p:nvPr>
        </p:nvSpPr>
        <p:spPr>
          <a:xfrm>
            <a:off x="3150300" y="2057400"/>
            <a:ext cx="8355900" cy="402420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15000"/>
              </a:lnSpc>
              <a:spcBef>
                <a:spcPts val="0"/>
              </a:spcBef>
              <a:spcAft>
                <a:spcPts val="0"/>
              </a:spcAft>
              <a:buClr>
                <a:schemeClr val="lt1"/>
              </a:buClr>
              <a:buSzPts val="2200"/>
              <a:buFont typeface="Arial"/>
              <a:buChar char="•"/>
            </a:pPr>
            <a:r>
              <a:rPr b="1" i="0" lang="en-US" sz="2200" u="none" cap="none" strike="noStrike">
                <a:solidFill>
                  <a:schemeClr val="lt1"/>
                </a:solidFill>
                <a:latin typeface="Century Gothic"/>
                <a:ea typeface="Century Gothic"/>
                <a:cs typeface="Century Gothic"/>
                <a:sym typeface="Century Gothic"/>
              </a:rPr>
              <a:t>Strong competition</a:t>
            </a:r>
            <a:r>
              <a:rPr b="0" i="0" lang="en-US" sz="2200" u="none" cap="none" strike="noStrike">
                <a:solidFill>
                  <a:schemeClr val="lt1"/>
                </a:solidFill>
                <a:latin typeface="Century Gothic"/>
                <a:ea typeface="Century Gothic"/>
                <a:cs typeface="Century Gothic"/>
                <a:sym typeface="Century Gothic"/>
              </a:rPr>
              <a:t> from other smartphone companies will make it hard for Nokia to maintain and expand their market share.</a:t>
            </a:r>
            <a:endParaRPr b="0" i="0" sz="2200" u="none" cap="none" strike="noStrike">
              <a:solidFill>
                <a:schemeClr val="lt1"/>
              </a:solidFill>
              <a:latin typeface="Century Gothic"/>
              <a:ea typeface="Century Gothic"/>
              <a:cs typeface="Century Gothic"/>
              <a:sym typeface="Century Gothic"/>
            </a:endParaRPr>
          </a:p>
          <a:p>
            <a:pPr indent="-228600" lvl="0" marL="228600" rtl="0" algn="just">
              <a:lnSpc>
                <a:spcPct val="115000"/>
              </a:lnSpc>
              <a:spcBef>
                <a:spcPts val="0"/>
              </a:spcBef>
              <a:spcAft>
                <a:spcPts val="0"/>
              </a:spcAft>
              <a:buClr>
                <a:schemeClr val="lt1"/>
              </a:buClr>
              <a:buSzPts val="2200"/>
              <a:buFont typeface="Arial"/>
              <a:buChar char="•"/>
            </a:pPr>
            <a:r>
              <a:rPr b="1" lang="en-US"/>
              <a:t>Samsung and Iphone</a:t>
            </a:r>
            <a:r>
              <a:rPr lang="en-US"/>
              <a:t> – Both of them had wiped out Nokia in 2014 and they will again challenge the phone in 2016 as well.</a:t>
            </a:r>
            <a:endParaRPr/>
          </a:p>
          <a:p>
            <a:pPr indent="-228600" lvl="0" marL="228600" marR="0" rtl="0" algn="just">
              <a:lnSpc>
                <a:spcPct val="115000"/>
              </a:lnSpc>
              <a:spcBef>
                <a:spcPts val="1000"/>
              </a:spcBef>
              <a:spcAft>
                <a:spcPts val="0"/>
              </a:spcAft>
              <a:buClr>
                <a:schemeClr val="lt1"/>
              </a:buClr>
              <a:buSzPts val="2200"/>
              <a:buFont typeface="Arial"/>
              <a:buChar char="•"/>
            </a:pPr>
            <a:r>
              <a:rPr b="1" i="0" lang="en-US" sz="2200" u="none" cap="none" strike="noStrike">
                <a:solidFill>
                  <a:schemeClr val="lt1"/>
                </a:solidFill>
                <a:latin typeface="Century Gothic"/>
                <a:ea typeface="Century Gothic"/>
                <a:cs typeface="Century Gothic"/>
                <a:sym typeface="Century Gothic"/>
              </a:rPr>
              <a:t>Low-cost threats</a:t>
            </a:r>
            <a:r>
              <a:rPr b="0" i="0" lang="en-US" sz="2200" u="none" cap="none" strike="noStrike">
                <a:solidFill>
                  <a:schemeClr val="lt1"/>
                </a:solidFill>
                <a:latin typeface="Century Gothic"/>
                <a:ea typeface="Century Gothic"/>
                <a:cs typeface="Century Gothic"/>
                <a:sym typeface="Century Gothic"/>
              </a:rPr>
              <a:t> by China mobile companies and others can cause big problems.</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pic>
        <p:nvPicPr>
          <p:cNvPr id="297" name="Google Shape;297;p43"/>
          <p:cNvPicPr preferRelativeResize="0"/>
          <p:nvPr/>
        </p:nvPicPr>
        <p:blipFill>
          <a:blip r:embed="rId3">
            <a:alphaModFix/>
          </a:blip>
          <a:stretch>
            <a:fillRect/>
          </a:stretch>
        </p:blipFill>
        <p:spPr>
          <a:xfrm>
            <a:off x="616400" y="2355538"/>
            <a:ext cx="1919350" cy="214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lang="en-US"/>
              <a:t>CONCLUSION</a:t>
            </a:r>
            <a:endParaRPr b="0" i="0" sz="4000" u="none" cap="none" strike="noStrike">
              <a:solidFill>
                <a:schemeClr val="lt1"/>
              </a:solidFill>
              <a:latin typeface="Century Gothic"/>
              <a:ea typeface="Century Gothic"/>
              <a:cs typeface="Century Gothic"/>
              <a:sym typeface="Century Gothic"/>
            </a:endParaRPr>
          </a:p>
        </p:txBody>
      </p:sp>
      <p:sp>
        <p:nvSpPr>
          <p:cNvPr id="303" name="Google Shape;303;p4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So, after proper </a:t>
            </a:r>
            <a:r>
              <a:rPr b="0" i="0" lang="en-US" sz="2200" u="sng" cap="none" strike="noStrike">
                <a:solidFill>
                  <a:schemeClr val="hlink"/>
                </a:solidFill>
                <a:latin typeface="Century Gothic"/>
                <a:ea typeface="Century Gothic"/>
                <a:cs typeface="Century Gothic"/>
                <a:sym typeface="Century Gothic"/>
                <a:hlinkClick r:id="rId3"/>
              </a:rPr>
              <a:t>SWOT analysis</a:t>
            </a:r>
            <a:r>
              <a:rPr b="0" i="0" lang="en-US" sz="2200" u="none" cap="none" strike="noStrike">
                <a:solidFill>
                  <a:schemeClr val="lt1"/>
                </a:solidFill>
                <a:latin typeface="Century Gothic"/>
                <a:ea typeface="Century Gothic"/>
                <a:cs typeface="Century Gothic"/>
                <a:sym typeface="Century Gothic"/>
              </a:rPr>
              <a:t>, we come to the conclusion that Nokia is going through a tough time in the market due to a variety of factors. However, with Microsoft and Nokia personnel teamed up, there is no doubt in saying that many of these problems can be overcome if </a:t>
            </a:r>
            <a:r>
              <a:rPr lang="en-US" u="sng">
                <a:solidFill>
                  <a:schemeClr val="hlink"/>
                </a:solidFill>
              </a:rPr>
              <a:t>Nokia strategizes, plans and uses its resources properly</a:t>
            </a:r>
            <a:endParaRPr u="sng">
              <a:solidFill>
                <a:schemeClr val="hlink"/>
              </a:solidFill>
            </a:endParaRPr>
          </a:p>
          <a:p>
            <a:pPr indent="0" lvl="0" marL="0" marR="0" rtl="0" algn="l">
              <a:lnSpc>
                <a:spcPct val="90000"/>
              </a:lnSpc>
              <a:spcBef>
                <a:spcPts val="1000"/>
              </a:spcBef>
              <a:spcAft>
                <a:spcPts val="0"/>
              </a:spcAft>
              <a:buClr>
                <a:schemeClr val="lt1"/>
              </a:buClr>
              <a:buFont typeface="Arial"/>
              <a:buNone/>
            </a:pPr>
            <a:r>
              <a:t/>
            </a:r>
            <a:endParaRPr b="1"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CORPORATE SOCIAL RESPONSIBILITY OF NOKIA</a:t>
            </a:r>
            <a:endParaRPr/>
          </a:p>
        </p:txBody>
      </p:sp>
      <p:sp>
        <p:nvSpPr>
          <p:cNvPr id="309" name="Google Shape;309;p45"/>
          <p:cNvSpPr txBox="1"/>
          <p:nvPr>
            <p:ph idx="1" type="body"/>
          </p:nvPr>
        </p:nvSpPr>
        <p:spPr>
          <a:xfrm>
            <a:off x="685800" y="2571632"/>
            <a:ext cx="10820400" cy="4024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 The definition of CSR is that CSR is about how companies manage the business processes to produce an overall positive impact on society. " (Mallen Baker, 2010)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RE-EMPLOYMENT</a:t>
            </a:r>
            <a:endParaRPr b="1"/>
          </a:p>
        </p:txBody>
      </p:sp>
      <p:pic>
        <p:nvPicPr>
          <p:cNvPr id="315" name="Google Shape;315;p46"/>
          <p:cNvPicPr preferRelativeResize="0"/>
          <p:nvPr>
            <p:ph idx="1" type="body"/>
          </p:nvPr>
        </p:nvPicPr>
        <p:blipFill rotWithShape="1">
          <a:blip r:embed="rId3">
            <a:alphaModFix/>
          </a:blip>
          <a:srcRect b="0" l="0" r="0" t="0"/>
          <a:stretch/>
        </p:blipFill>
        <p:spPr>
          <a:xfrm>
            <a:off x="883675" y="2057400"/>
            <a:ext cx="10546500" cy="443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EDUCATION</a:t>
            </a:r>
            <a:endParaRPr b="1"/>
          </a:p>
        </p:txBody>
      </p:sp>
      <p:pic>
        <p:nvPicPr>
          <p:cNvPr id="321" name="Google Shape;321;p47"/>
          <p:cNvPicPr preferRelativeResize="0"/>
          <p:nvPr>
            <p:ph idx="1" type="body"/>
          </p:nvPr>
        </p:nvPicPr>
        <p:blipFill rotWithShape="1">
          <a:blip r:embed="rId3">
            <a:alphaModFix/>
          </a:blip>
          <a:srcRect b="0" l="0" r="0" t="0"/>
          <a:stretch/>
        </p:blipFill>
        <p:spPr>
          <a:xfrm>
            <a:off x="609601" y="2193925"/>
            <a:ext cx="6543040" cy="4664075"/>
          </a:xfrm>
          <a:prstGeom prst="rect">
            <a:avLst/>
          </a:prstGeom>
          <a:noFill/>
          <a:ln>
            <a:noFill/>
          </a:ln>
        </p:spPr>
      </p:pic>
      <p:sp>
        <p:nvSpPr>
          <p:cNvPr id="322" name="Google Shape;322;p47"/>
          <p:cNvSpPr txBox="1"/>
          <p:nvPr/>
        </p:nvSpPr>
        <p:spPr>
          <a:xfrm>
            <a:off x="7487920" y="2193925"/>
            <a:ext cx="323088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u="sng">
                <a:solidFill>
                  <a:schemeClr val="hlink"/>
                </a:solidFill>
                <a:latin typeface="Century Gothic"/>
                <a:ea typeface="Century Gothic"/>
                <a:cs typeface="Century Gothic"/>
                <a:sym typeface="Century Gothic"/>
              </a:rPr>
              <a:t>NOKIA</a:t>
            </a:r>
            <a:r>
              <a:rPr lang="en-US" sz="1800">
                <a:solidFill>
                  <a:schemeClr val="lt1"/>
                </a:solidFill>
                <a:latin typeface="Century Gothic"/>
                <a:ea typeface="Century Gothic"/>
                <a:cs typeface="Century Gothic"/>
                <a:sym typeface="Century Gothic"/>
              </a:rPr>
              <a:t> expands its mobile Mathematics pilot to FINLAND.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HEALTH</a:t>
            </a:r>
            <a:endParaRPr b="0" i="0" sz="4000" u="none" cap="none" strike="noStrike">
              <a:solidFill>
                <a:schemeClr val="lt1"/>
              </a:solidFill>
              <a:latin typeface="Century Gothic"/>
              <a:ea typeface="Century Gothic"/>
              <a:cs typeface="Century Gothic"/>
              <a:sym typeface="Century Gothic"/>
            </a:endParaRPr>
          </a:p>
        </p:txBody>
      </p:sp>
      <p:pic>
        <p:nvPicPr>
          <p:cNvPr id="328" name="Google Shape;328;p48"/>
          <p:cNvPicPr preferRelativeResize="0"/>
          <p:nvPr>
            <p:ph idx="1" type="body"/>
          </p:nvPr>
        </p:nvPicPr>
        <p:blipFill rotWithShape="1">
          <a:blip r:embed="rId3">
            <a:alphaModFix/>
          </a:blip>
          <a:srcRect b="0" l="0" r="0" t="0"/>
          <a:stretch/>
        </p:blipFill>
        <p:spPr>
          <a:xfrm>
            <a:off x="476885" y="2057401"/>
            <a:ext cx="5547995" cy="4024313"/>
          </a:xfrm>
          <a:prstGeom prst="rect">
            <a:avLst/>
          </a:prstGeom>
          <a:noFill/>
          <a:ln>
            <a:noFill/>
          </a:ln>
        </p:spPr>
      </p:pic>
      <p:sp>
        <p:nvSpPr>
          <p:cNvPr id="329" name="Google Shape;329;p48"/>
          <p:cNvSpPr txBox="1"/>
          <p:nvPr/>
        </p:nvSpPr>
        <p:spPr>
          <a:xfrm>
            <a:off x="6573520" y="2057401"/>
            <a:ext cx="247904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NOKIA took an initiative to partner with OXFAM to improve maternal health in low-income countries.</a:t>
            </a:r>
            <a:endParaRPr/>
          </a:p>
        </p:txBody>
      </p:sp>
      <p:pic>
        <p:nvPicPr>
          <p:cNvPr id="330" name="Google Shape;330;p48"/>
          <p:cNvPicPr preferRelativeResize="0"/>
          <p:nvPr/>
        </p:nvPicPr>
        <p:blipFill rotWithShape="1">
          <a:blip r:embed="rId4">
            <a:alphaModFix/>
          </a:blip>
          <a:srcRect b="0" l="0" r="0" t="0"/>
          <a:stretch/>
        </p:blipFill>
        <p:spPr>
          <a:xfrm>
            <a:off x="9332595" y="2116277"/>
            <a:ext cx="1695450" cy="169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LOWERING THE COST OF OWNERSHIP</a:t>
            </a:r>
            <a:endParaRPr/>
          </a:p>
        </p:txBody>
      </p:sp>
      <p:pic>
        <p:nvPicPr>
          <p:cNvPr id="336" name="Google Shape;336;p49"/>
          <p:cNvPicPr preferRelativeResize="0"/>
          <p:nvPr>
            <p:ph idx="1" type="body"/>
          </p:nvPr>
        </p:nvPicPr>
        <p:blipFill rotWithShape="1">
          <a:blip r:embed="rId3">
            <a:alphaModFix/>
          </a:blip>
          <a:srcRect b="0" l="0" r="0" t="0"/>
          <a:stretch/>
        </p:blipFill>
        <p:spPr>
          <a:xfrm>
            <a:off x="833120" y="2193925"/>
            <a:ext cx="10673080" cy="466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2895600" y="764373"/>
            <a:ext cx="8610600" cy="129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US"/>
              <a:t>BACKGROUND</a:t>
            </a:r>
            <a:endParaRPr b="1"/>
          </a:p>
        </p:txBody>
      </p:sp>
      <p:sp>
        <p:nvSpPr>
          <p:cNvPr id="225" name="Google Shape;225;p32"/>
          <p:cNvSpPr txBox="1"/>
          <p:nvPr>
            <p:ph idx="1" type="body"/>
          </p:nvPr>
        </p:nvSpPr>
        <p:spPr>
          <a:xfrm>
            <a:off x="685800" y="2194560"/>
            <a:ext cx="10820400" cy="4024200"/>
          </a:xfrm>
          <a:prstGeom prst="rect">
            <a:avLst/>
          </a:prstGeom>
        </p:spPr>
        <p:txBody>
          <a:bodyPr anchorCtr="0" anchor="t" bIns="91425" lIns="91425" spcFirstLastPara="1" rIns="91425" wrap="square" tIns="91425">
            <a:noAutofit/>
          </a:bodyPr>
          <a:lstStyle/>
          <a:p>
            <a:pPr indent="-368300" lvl="0" marL="457200" rtl="0" algn="just">
              <a:lnSpc>
                <a:spcPct val="150000"/>
              </a:lnSpc>
              <a:spcBef>
                <a:spcPts val="0"/>
              </a:spcBef>
              <a:spcAft>
                <a:spcPts val="0"/>
              </a:spcAft>
              <a:buSzPts val="2200"/>
              <a:buChar char="•"/>
            </a:pPr>
            <a:r>
              <a:rPr lang="en-US"/>
              <a:t>Nokia</a:t>
            </a:r>
            <a:r>
              <a:rPr lang="en-US"/>
              <a:t> Corporation. stylized as NOKIA, is a Finnish multinational communication and</a:t>
            </a:r>
            <a:r>
              <a:rPr lang="en-US">
                <a:uFill>
                  <a:noFill/>
                </a:uFill>
                <a:hlinkClick r:id="rId3"/>
              </a:rPr>
              <a:t> information technology company</a:t>
            </a:r>
            <a:r>
              <a:rPr lang="en-US"/>
              <a:t>, founded in 1865. </a:t>
            </a:r>
            <a:endParaRPr/>
          </a:p>
          <a:p>
            <a:pPr indent="0" lvl="0" marL="0" rtl="0" algn="just">
              <a:lnSpc>
                <a:spcPct val="150000"/>
              </a:lnSpc>
              <a:spcBef>
                <a:spcPts val="0"/>
              </a:spcBef>
              <a:spcAft>
                <a:spcPts val="0"/>
              </a:spcAft>
              <a:buNone/>
            </a:pPr>
            <a:r>
              <a:t/>
            </a:r>
            <a:endParaRPr/>
          </a:p>
          <a:p>
            <a:pPr indent="-368300" lvl="0" marL="457200" rtl="0" algn="just">
              <a:lnSpc>
                <a:spcPct val="150000"/>
              </a:lnSpc>
              <a:spcBef>
                <a:spcPts val="0"/>
              </a:spcBef>
              <a:spcAft>
                <a:spcPts val="0"/>
              </a:spcAft>
              <a:buSzPts val="2200"/>
              <a:buChar char="•"/>
            </a:pPr>
            <a:r>
              <a:rPr lang="en-US"/>
              <a:t>Nokia is headquartered in </a:t>
            </a:r>
            <a:r>
              <a:rPr lang="en-US">
                <a:uFill>
                  <a:noFill/>
                </a:uFill>
                <a:hlinkClick r:id="rId4"/>
              </a:rPr>
              <a:t>Espoo</a:t>
            </a:r>
            <a:r>
              <a:rPr lang="en-US"/>
              <a:t>, in the greater </a:t>
            </a:r>
            <a:r>
              <a:rPr lang="en-US">
                <a:uFill>
                  <a:noFill/>
                </a:uFill>
                <a:hlinkClick r:id="rId5"/>
              </a:rPr>
              <a:t>Helsinki</a:t>
            </a:r>
            <a:r>
              <a:rPr lang="en-US"/>
              <a:t> metropolitan area.</a:t>
            </a:r>
            <a:endParaRPr/>
          </a:p>
          <a:p>
            <a:pPr indent="0" lvl="0" marL="0" rtl="0" algn="just">
              <a:lnSpc>
                <a:spcPct val="150000"/>
              </a:lnSpc>
              <a:spcBef>
                <a:spcPts val="0"/>
              </a:spcBef>
              <a:spcAft>
                <a:spcPts val="0"/>
              </a:spcAft>
              <a:buNone/>
            </a:pPr>
            <a:r>
              <a:t/>
            </a:r>
            <a:endParaRPr/>
          </a:p>
          <a:p>
            <a:pPr indent="-368300" lvl="0" marL="457200" rtl="0" algn="just">
              <a:lnSpc>
                <a:spcPct val="150000"/>
              </a:lnSpc>
              <a:spcBef>
                <a:spcPts val="0"/>
              </a:spcBef>
              <a:spcAft>
                <a:spcPts val="0"/>
              </a:spcAft>
              <a:buSzPts val="2200"/>
              <a:buChar char="•"/>
            </a:pPr>
            <a:r>
              <a:rPr lang="en-US"/>
              <a:t>It was the world's 274th-largest company measured by 2013 revenues according to the </a:t>
            </a:r>
            <a:r>
              <a:rPr lang="en-US">
                <a:uFill>
                  <a:noFill/>
                </a:uFill>
                <a:hlinkClick r:id="rId6"/>
              </a:rPr>
              <a:t>Fortune Global 500</a:t>
            </a:r>
            <a:r>
              <a:rPr lang="en-US"/>
              <a:t>.</a:t>
            </a:r>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2237924" y="603444"/>
            <a:ext cx="9404700" cy="8739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3959" u="none" cap="none" strike="noStrike">
                <a:solidFill>
                  <a:schemeClr val="lt1"/>
                </a:solidFill>
                <a:latin typeface="Century Gothic"/>
                <a:ea typeface="Century Gothic"/>
                <a:cs typeface="Century Gothic"/>
                <a:sym typeface="Century Gothic"/>
              </a:rPr>
              <a:t>HUMAN RESOURCES</a:t>
            </a:r>
            <a:br>
              <a:rPr b="1" i="0" lang="en-US" sz="3959" u="none" cap="none" strike="noStrike">
                <a:solidFill>
                  <a:schemeClr val="lt1"/>
                </a:solidFill>
                <a:latin typeface="Century Gothic"/>
                <a:ea typeface="Century Gothic"/>
                <a:cs typeface="Century Gothic"/>
                <a:sym typeface="Century Gothic"/>
              </a:rPr>
            </a:br>
            <a:endParaRPr b="0" i="0" sz="3600" u="none" cap="none" strike="noStrike">
              <a:solidFill>
                <a:schemeClr val="lt1"/>
              </a:solidFill>
              <a:latin typeface="Century Gothic"/>
              <a:ea typeface="Century Gothic"/>
              <a:cs typeface="Century Gothic"/>
              <a:sym typeface="Century Gothic"/>
            </a:endParaRPr>
          </a:p>
        </p:txBody>
      </p:sp>
      <p:sp>
        <p:nvSpPr>
          <p:cNvPr id="342" name="Google Shape;342;p50"/>
          <p:cNvSpPr txBox="1"/>
          <p:nvPr>
            <p:ph idx="1" type="body"/>
          </p:nvPr>
        </p:nvSpPr>
        <p:spPr>
          <a:xfrm>
            <a:off x="137400" y="1477351"/>
            <a:ext cx="10564800" cy="5258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t/>
            </a:r>
            <a:endParaRPr b="1" i="0" sz="2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chemeClr val="lt1"/>
              </a:buClr>
              <a:buFont typeface="Arial"/>
              <a:buNone/>
            </a:pPr>
            <a:r>
              <a:rPr b="1" i="0" lang="en-US" sz="2200" u="none" cap="none" strike="noStrike">
                <a:solidFill>
                  <a:schemeClr val="lt1"/>
                </a:solidFill>
                <a:latin typeface="Century Gothic"/>
                <a:ea typeface="Century Gothic"/>
                <a:cs typeface="Century Gothic"/>
                <a:sym typeface="Century Gothic"/>
              </a:rPr>
              <a:t>Recruiting process</a:t>
            </a:r>
            <a:endParaRPr/>
          </a:p>
          <a:p>
            <a:pPr indent="0" lvl="0" marL="0" marR="0" rtl="0" algn="l">
              <a:lnSpc>
                <a:spcPct val="90000"/>
              </a:lnSpc>
              <a:spcBef>
                <a:spcPts val="1000"/>
              </a:spcBef>
              <a:spcAft>
                <a:spcPts val="0"/>
              </a:spcAft>
              <a:buClr>
                <a:schemeClr val="lt1"/>
              </a:buClr>
              <a:buFont typeface="Arial"/>
              <a:buNone/>
            </a:pPr>
            <a:r>
              <a:t/>
            </a:r>
            <a:endParaRPr b="1" i="0" sz="2200" u="none" cap="none" strike="noStrike">
              <a:solidFill>
                <a:schemeClr val="lt1"/>
              </a:solidFill>
              <a:latin typeface="Century Gothic"/>
              <a:ea typeface="Century Gothic"/>
              <a:cs typeface="Century Gothic"/>
              <a:sym typeface="Century Gothic"/>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Apply online through online application</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Company’s hiring management reviews applicant’s skills </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The selection process consists of multiple rounds starting from phone interviews and onsite interviews with hiring managers, peers and HR team</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A member from the HR recruiting team is always in touch with the candidate to keep them updated on their status, both at interim and final stages</a:t>
            </a:r>
            <a:endParaRPr/>
          </a:p>
          <a:p>
            <a:pPr indent="0" lvl="0" marL="0" marR="0" rtl="0" algn="l">
              <a:lnSpc>
                <a:spcPct val="90000"/>
              </a:lnSpc>
              <a:spcBef>
                <a:spcPts val="1000"/>
              </a:spcBef>
              <a:spcAft>
                <a:spcPts val="0"/>
              </a:spcAft>
              <a:buClr>
                <a:schemeClr val="lt1"/>
              </a:buClr>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2895600" y="223848"/>
            <a:ext cx="8610600" cy="1293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HRM RETAINING</a:t>
            </a:r>
            <a:endParaRPr b="0" i="0" sz="4000" u="none" cap="none" strike="noStrike">
              <a:solidFill>
                <a:schemeClr val="lt1"/>
              </a:solidFill>
              <a:latin typeface="Century Gothic"/>
              <a:ea typeface="Century Gothic"/>
              <a:cs typeface="Century Gothic"/>
              <a:sym typeface="Century Gothic"/>
            </a:endParaRPr>
          </a:p>
        </p:txBody>
      </p:sp>
      <p:sp>
        <p:nvSpPr>
          <p:cNvPr id="348" name="Google Shape;348;p51"/>
          <p:cNvSpPr txBox="1"/>
          <p:nvPr>
            <p:ph idx="1" type="body"/>
          </p:nvPr>
        </p:nvSpPr>
        <p:spPr>
          <a:xfrm>
            <a:off x="685800" y="1349956"/>
            <a:ext cx="10820400" cy="1521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Fun, creates commitment, passion and inspiration</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Encourages open discussions and debate</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Programs like ‘Listening to you’ and ‘ Ask HR’ was conducted</a:t>
            </a:r>
            <a:endParaRPr/>
          </a:p>
          <a:p>
            <a:pPr indent="0" lvl="0" marL="0" marR="0" rtl="0" algn="l">
              <a:lnSpc>
                <a:spcPct val="90000"/>
              </a:lnSpc>
              <a:spcBef>
                <a:spcPts val="1000"/>
              </a:spcBef>
              <a:spcAft>
                <a:spcPts val="0"/>
              </a:spcAft>
              <a:buClr>
                <a:schemeClr val="lt1"/>
              </a:buClr>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
        <p:nvSpPr>
          <p:cNvPr id="349" name="Google Shape;349;p51"/>
          <p:cNvSpPr txBox="1"/>
          <p:nvPr>
            <p:ph type="title"/>
          </p:nvPr>
        </p:nvSpPr>
        <p:spPr>
          <a:xfrm>
            <a:off x="2895600" y="2871548"/>
            <a:ext cx="8610600" cy="1293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TRAINING AND DEVELOPMENT</a:t>
            </a:r>
            <a:endParaRPr b="0" i="0" sz="4000" u="none" cap="none" strike="noStrike">
              <a:solidFill>
                <a:schemeClr val="lt1"/>
              </a:solidFill>
              <a:latin typeface="Century Gothic"/>
              <a:ea typeface="Century Gothic"/>
              <a:cs typeface="Century Gothic"/>
              <a:sym typeface="Century Gothic"/>
            </a:endParaRPr>
          </a:p>
        </p:txBody>
      </p:sp>
      <p:sp>
        <p:nvSpPr>
          <p:cNvPr id="350" name="Google Shape;350;p51"/>
          <p:cNvSpPr txBox="1"/>
          <p:nvPr/>
        </p:nvSpPr>
        <p:spPr>
          <a:xfrm>
            <a:off x="787150" y="4087750"/>
            <a:ext cx="10820400" cy="3000000"/>
          </a:xfrm>
          <a:prstGeom prst="rect">
            <a:avLst/>
          </a:prstGeom>
          <a:noFill/>
          <a:ln>
            <a:noFill/>
          </a:ln>
        </p:spPr>
        <p:txBody>
          <a:bodyPr anchorCtr="0" anchor="ctr" bIns="91425" lIns="91425" spcFirstLastPara="1" rIns="91425" wrap="square" tIns="91425">
            <a:noAutofit/>
          </a:bodyPr>
          <a:lstStyle/>
          <a:p>
            <a:pPr indent="-228600" lvl="0" marL="228600" rtl="0" algn="l">
              <a:lnSpc>
                <a:spcPct val="90000"/>
              </a:lnSpc>
              <a:spcBef>
                <a:spcPts val="0"/>
              </a:spcBef>
              <a:spcAft>
                <a:spcPts val="0"/>
              </a:spcAft>
              <a:buClr>
                <a:schemeClr val="lt1"/>
              </a:buClr>
              <a:buSzPts val="2200"/>
              <a:buChar char="•"/>
            </a:pPr>
            <a:r>
              <a:rPr lang="en-US" sz="2200">
                <a:solidFill>
                  <a:schemeClr val="lt1"/>
                </a:solidFill>
                <a:latin typeface="Century Gothic"/>
                <a:ea typeface="Century Gothic"/>
                <a:cs typeface="Century Gothic"/>
                <a:sym typeface="Century Gothic"/>
              </a:rPr>
              <a:t>Operated on 70-20-10 approach to training</a:t>
            </a:r>
            <a:endParaRPr sz="2200">
              <a:solidFill>
                <a:schemeClr val="lt1"/>
              </a:solidFill>
              <a:latin typeface="Century Gothic"/>
              <a:ea typeface="Century Gothic"/>
              <a:cs typeface="Century Gothic"/>
              <a:sym typeface="Century Gothic"/>
            </a:endParaRPr>
          </a:p>
          <a:p>
            <a:pPr indent="-228600" lvl="1" marL="685800" rtl="0" algn="l">
              <a:lnSpc>
                <a:spcPct val="90000"/>
              </a:lnSpc>
              <a:spcBef>
                <a:spcPts val="500"/>
              </a:spcBef>
              <a:spcAft>
                <a:spcPts val="0"/>
              </a:spcAft>
              <a:buClr>
                <a:schemeClr val="lt1"/>
              </a:buClr>
              <a:buSzPts val="2000"/>
              <a:buFont typeface="Noto Sans Symbols"/>
              <a:buChar char="❑"/>
            </a:pPr>
            <a:r>
              <a:rPr lang="en-US" sz="2000">
                <a:solidFill>
                  <a:schemeClr val="lt1"/>
                </a:solidFill>
                <a:latin typeface="Century Gothic"/>
                <a:ea typeface="Century Gothic"/>
                <a:cs typeface="Century Gothic"/>
                <a:sym typeface="Century Gothic"/>
              </a:rPr>
              <a:t>On-the-job learning (70%)</a:t>
            </a:r>
            <a:endParaRPr sz="2000">
              <a:solidFill>
                <a:schemeClr val="lt1"/>
              </a:solidFill>
              <a:latin typeface="Century Gothic"/>
              <a:ea typeface="Century Gothic"/>
              <a:cs typeface="Century Gothic"/>
              <a:sym typeface="Century Gothic"/>
            </a:endParaRPr>
          </a:p>
          <a:p>
            <a:pPr indent="-228600" lvl="1" marL="685800" rtl="0" algn="l">
              <a:lnSpc>
                <a:spcPct val="90000"/>
              </a:lnSpc>
              <a:spcBef>
                <a:spcPts val="500"/>
              </a:spcBef>
              <a:spcAft>
                <a:spcPts val="0"/>
              </a:spcAft>
              <a:buClr>
                <a:schemeClr val="lt1"/>
              </a:buClr>
              <a:buSzPts val="2000"/>
              <a:buFont typeface="Noto Sans Symbols"/>
              <a:buChar char="❑"/>
            </a:pPr>
            <a:r>
              <a:rPr lang="en-US" sz="2000">
                <a:solidFill>
                  <a:schemeClr val="lt1"/>
                </a:solidFill>
                <a:latin typeface="Century Gothic"/>
                <a:ea typeface="Century Gothic"/>
                <a:cs typeface="Century Gothic"/>
                <a:sym typeface="Century Gothic"/>
              </a:rPr>
              <a:t>Mentoring &amp; Individual coaching (20%)</a:t>
            </a:r>
            <a:endParaRPr sz="2000">
              <a:solidFill>
                <a:schemeClr val="lt1"/>
              </a:solidFill>
              <a:latin typeface="Century Gothic"/>
              <a:ea typeface="Century Gothic"/>
              <a:cs typeface="Century Gothic"/>
              <a:sym typeface="Century Gothic"/>
            </a:endParaRPr>
          </a:p>
          <a:p>
            <a:pPr indent="-228600" lvl="1" marL="685800" rtl="0" algn="l">
              <a:lnSpc>
                <a:spcPct val="90000"/>
              </a:lnSpc>
              <a:spcBef>
                <a:spcPts val="500"/>
              </a:spcBef>
              <a:spcAft>
                <a:spcPts val="0"/>
              </a:spcAft>
              <a:buClr>
                <a:schemeClr val="lt1"/>
              </a:buClr>
              <a:buSzPts val="2000"/>
              <a:buFont typeface="Noto Sans Symbols"/>
              <a:buChar char="❑"/>
            </a:pPr>
            <a:r>
              <a:rPr lang="en-US" sz="2000">
                <a:solidFill>
                  <a:schemeClr val="lt1"/>
                </a:solidFill>
                <a:latin typeface="Century Gothic"/>
                <a:ea typeface="Century Gothic"/>
                <a:cs typeface="Century Gothic"/>
                <a:sym typeface="Century Gothic"/>
              </a:rPr>
              <a:t>Classroom training &amp; e-learning (10%)</a:t>
            </a:r>
            <a:endParaRPr sz="2000">
              <a:solidFill>
                <a:schemeClr val="lt1"/>
              </a:solidFill>
              <a:latin typeface="Century Gothic"/>
              <a:ea typeface="Century Gothic"/>
              <a:cs typeface="Century Gothic"/>
              <a:sym typeface="Century Gothic"/>
            </a:endParaRPr>
          </a:p>
          <a:p>
            <a:pPr indent="-228600" lvl="1" marL="685800" rtl="0" algn="l">
              <a:lnSpc>
                <a:spcPct val="90000"/>
              </a:lnSpc>
              <a:spcBef>
                <a:spcPts val="500"/>
              </a:spcBef>
              <a:spcAft>
                <a:spcPts val="0"/>
              </a:spcAft>
              <a:buClr>
                <a:schemeClr val="lt1"/>
              </a:buClr>
              <a:buSzPts val="2000"/>
              <a:buFont typeface="Noto Sans Symbols"/>
              <a:buChar char="❑"/>
            </a:pPr>
            <a:r>
              <a:rPr lang="en-US" sz="2000">
                <a:solidFill>
                  <a:schemeClr val="lt1"/>
                </a:solidFill>
                <a:latin typeface="Century Gothic"/>
                <a:ea typeface="Century Gothic"/>
                <a:cs typeface="Century Gothic"/>
                <a:sym typeface="Century Gothic"/>
              </a:rPr>
              <a:t>Active participation by trying new roles</a:t>
            </a:r>
            <a:endParaRPr sz="2000">
              <a:solidFill>
                <a:schemeClr val="lt1"/>
              </a:solidFill>
              <a:latin typeface="Century Gothic"/>
              <a:ea typeface="Century Gothic"/>
              <a:cs typeface="Century Gothic"/>
              <a:sym typeface="Century Gothic"/>
            </a:endParaRPr>
          </a:p>
          <a:p>
            <a:pPr indent="0" lvl="0" marL="0" rtl="0" algn="l">
              <a:lnSpc>
                <a:spcPct val="90000"/>
              </a:lnSpc>
              <a:spcBef>
                <a:spcPts val="500"/>
              </a:spcBef>
              <a:spcAft>
                <a:spcPts val="0"/>
              </a:spcAft>
              <a:buNone/>
            </a:pPr>
            <a:r>
              <a:t/>
            </a:r>
            <a:endParaRPr sz="2000">
              <a:solidFill>
                <a:schemeClr val="lt1"/>
              </a:solidFill>
              <a:latin typeface="Century Gothic"/>
              <a:ea typeface="Century Gothic"/>
              <a:cs typeface="Century Gothic"/>
              <a:sym typeface="Century Gothic"/>
            </a:endParaRPr>
          </a:p>
          <a:p>
            <a:pPr indent="-368300" lvl="0" marL="457200" rtl="0" algn="l">
              <a:lnSpc>
                <a:spcPct val="90000"/>
              </a:lnSpc>
              <a:spcBef>
                <a:spcPts val="50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Focus on performance evaluation and leadership</a:t>
            </a:r>
            <a:endParaRPr sz="2000">
              <a:solidFill>
                <a:schemeClr val="lt1"/>
              </a:solidFill>
              <a:latin typeface="Century Gothic"/>
              <a:ea typeface="Century Gothic"/>
              <a:cs typeface="Century Gothic"/>
              <a:sym typeface="Century Gothic"/>
            </a:endParaRPr>
          </a:p>
          <a:p>
            <a:pPr indent="-88900" lvl="0" marL="228600" rtl="0" algn="l">
              <a:lnSpc>
                <a:spcPct val="90000"/>
              </a:lnSpc>
              <a:spcBef>
                <a:spcPts val="1000"/>
              </a:spcBef>
              <a:spcAft>
                <a:spcPts val="0"/>
              </a:spcAft>
              <a:buNone/>
            </a:pPr>
            <a:r>
              <a:t/>
            </a:r>
            <a:endParaRPr sz="2200">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2"/>
          <p:cNvSpPr txBox="1"/>
          <p:nvPr>
            <p:ph idx="1" type="body"/>
          </p:nvPr>
        </p:nvSpPr>
        <p:spPr>
          <a:xfrm>
            <a:off x="685800" y="2464835"/>
            <a:ext cx="10820400" cy="4024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Award for good performance, competence development and for overall company success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Reward programs includes bonuses, individual performance, team and company results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Offers Equity programs to eligible employees</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
        <p:nvSpPr>
          <p:cNvPr id="356" name="Google Shape;356;p52"/>
          <p:cNvSpPr txBox="1"/>
          <p:nvPr>
            <p:ph type="title"/>
          </p:nvPr>
        </p:nvSpPr>
        <p:spPr>
          <a:xfrm>
            <a:off x="2895600" y="831948"/>
            <a:ext cx="8610600" cy="1293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lang="en-US"/>
              <a:t>Rewarding employees</a:t>
            </a:r>
            <a:endParaRPr b="0" i="0" sz="4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3600" u="none" cap="none" strike="noStrike">
                <a:solidFill>
                  <a:schemeClr val="lt1"/>
                </a:solidFill>
                <a:latin typeface="Century Gothic"/>
                <a:ea typeface="Century Gothic"/>
                <a:cs typeface="Century Gothic"/>
                <a:sym typeface="Century Gothic"/>
              </a:rPr>
              <a:t>BENEFITS</a:t>
            </a:r>
            <a:br>
              <a:rPr b="0" i="0" lang="en-US" sz="3600" u="none" cap="none" strike="noStrike">
                <a:solidFill>
                  <a:schemeClr val="lt1"/>
                </a:solidFill>
                <a:latin typeface="Century Gothic"/>
                <a:ea typeface="Century Gothic"/>
                <a:cs typeface="Century Gothic"/>
                <a:sym typeface="Century Gothic"/>
              </a:rPr>
            </a:br>
            <a:br>
              <a:rPr b="0" i="0" lang="en-US" sz="3600" u="none" cap="none" strike="noStrike">
                <a:solidFill>
                  <a:schemeClr val="lt1"/>
                </a:solidFill>
                <a:latin typeface="Century Gothic"/>
                <a:ea typeface="Century Gothic"/>
                <a:cs typeface="Century Gothic"/>
                <a:sym typeface="Century Gothic"/>
              </a:rPr>
            </a:br>
            <a:endParaRPr b="0" i="0" sz="3600" u="none" cap="none" strike="noStrike">
              <a:solidFill>
                <a:schemeClr val="lt1"/>
              </a:solidFill>
              <a:latin typeface="Century Gothic"/>
              <a:ea typeface="Century Gothic"/>
              <a:cs typeface="Century Gothic"/>
              <a:sym typeface="Century Gothic"/>
            </a:endParaRPr>
          </a:p>
        </p:txBody>
      </p:sp>
      <p:sp>
        <p:nvSpPr>
          <p:cNvPr id="362" name="Google Shape;362;p53"/>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Insurance (healthcare and life)</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Transportation (free buses)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Gifts on special occasions( eg. Birthday, marriage)</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Relocation support</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Work related mobile phone</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Education assistance</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4"/>
          <p:cNvPicPr preferRelativeResize="0"/>
          <p:nvPr/>
        </p:nvPicPr>
        <p:blipFill rotWithShape="1">
          <a:blip r:embed="rId3">
            <a:alphaModFix/>
          </a:blip>
          <a:srcRect b="0" l="0" r="0" t="0"/>
          <a:stretch/>
        </p:blipFill>
        <p:spPr>
          <a:xfrm>
            <a:off x="342125" y="404325"/>
            <a:ext cx="8841900" cy="4976400"/>
          </a:xfrm>
          <a:prstGeom prst="rect">
            <a:avLst/>
          </a:prstGeom>
          <a:noFill/>
          <a:ln>
            <a:noFill/>
          </a:ln>
        </p:spPr>
      </p:pic>
      <p:sp>
        <p:nvSpPr>
          <p:cNvPr id="368" name="Google Shape;368;p54"/>
          <p:cNvSpPr/>
          <p:nvPr/>
        </p:nvSpPr>
        <p:spPr>
          <a:xfrm>
            <a:off x="5738325" y="5645025"/>
            <a:ext cx="6251400" cy="58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FFFFFF"/>
                </a:solidFill>
                <a:latin typeface="Century Gothic"/>
                <a:ea typeface="Century Gothic"/>
                <a:cs typeface="Century Gothic"/>
                <a:sym typeface="Century Gothic"/>
              </a:rPr>
              <a:t>Organization Benchmark: Apple</a:t>
            </a:r>
            <a:endParaRPr b="1" sz="3600" cap="none">
              <a:solidFill>
                <a:srgbClr val="FFFFF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2895600" y="392748"/>
            <a:ext cx="8610600" cy="12930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A LITTLE HISTORY….</a:t>
            </a:r>
            <a:endParaRPr/>
          </a:p>
        </p:txBody>
      </p:sp>
      <p:sp>
        <p:nvSpPr>
          <p:cNvPr id="374" name="Google Shape;374;p55"/>
          <p:cNvSpPr txBox="1"/>
          <p:nvPr>
            <p:ph idx="1" type="body"/>
          </p:nvPr>
        </p:nvSpPr>
        <p:spPr>
          <a:xfrm>
            <a:off x="731673" y="1685750"/>
            <a:ext cx="10774500" cy="4817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Let’s go back to 2006….</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sng" cap="none" strike="noStrike">
                <a:solidFill>
                  <a:schemeClr val="hlink"/>
                </a:solidFill>
                <a:latin typeface="Century Gothic"/>
                <a:ea typeface="Century Gothic"/>
                <a:cs typeface="Century Gothic"/>
                <a:sym typeface="Century Gothic"/>
                <a:hlinkClick r:id="rId3"/>
              </a:rPr>
              <a:t>Apple</a:t>
            </a:r>
            <a:r>
              <a:rPr b="0" i="0" lang="en-US" sz="2200" u="none" cap="none" strike="noStrike">
                <a:solidFill>
                  <a:schemeClr val="lt1"/>
                </a:solidFill>
                <a:latin typeface="Century Gothic"/>
                <a:ea typeface="Century Gothic"/>
                <a:cs typeface="Century Gothic"/>
                <a:sym typeface="Century Gothic"/>
              </a:rPr>
              <a:t> was about to launch a phone that nobody in the mobile world thought they had much of a chance. The company was just being too ambitious. They were calling it the iPhone and it was due soon.</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Nokia sold phones in the hundreds of millions, controlled supply chains and had the tightest relationships with carriers.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While Apple was designing the </a:t>
            </a:r>
            <a:r>
              <a:rPr b="0" i="0" lang="en-US" sz="2200" u="sng" cap="none" strike="noStrike">
                <a:solidFill>
                  <a:schemeClr val="hlink"/>
                </a:solidFill>
                <a:latin typeface="Century Gothic"/>
                <a:ea typeface="Century Gothic"/>
                <a:cs typeface="Century Gothic"/>
                <a:sym typeface="Century Gothic"/>
                <a:hlinkClick r:id="rId4"/>
              </a:rPr>
              <a:t>iPhone</a:t>
            </a:r>
            <a:r>
              <a:rPr b="0" i="0" lang="en-US" sz="2200" u="none" cap="none" strike="noStrike">
                <a:solidFill>
                  <a:schemeClr val="lt1"/>
                </a:solidFill>
                <a:latin typeface="Century Gothic"/>
                <a:ea typeface="Century Gothic"/>
                <a:cs typeface="Century Gothic"/>
                <a:sym typeface="Century Gothic"/>
              </a:rPr>
              <a:t> and Nokia was selling half a billion phones each year, </a:t>
            </a:r>
            <a:r>
              <a:rPr b="0" i="0" lang="en-US" sz="2200" u="sng" cap="none" strike="noStrike">
                <a:solidFill>
                  <a:schemeClr val="hlink"/>
                </a:solidFill>
                <a:latin typeface="Century Gothic"/>
                <a:ea typeface="Century Gothic"/>
                <a:cs typeface="Century Gothic"/>
                <a:sym typeface="Century Gothic"/>
                <a:hlinkClick r:id="rId5"/>
              </a:rPr>
              <a:t>Google</a:t>
            </a:r>
            <a:r>
              <a:rPr b="0" i="0" lang="en-US" sz="2200" u="none" cap="none" strike="noStrike">
                <a:solidFill>
                  <a:schemeClr val="lt1"/>
                </a:solidFill>
                <a:latin typeface="Century Gothic"/>
                <a:ea typeface="Century Gothic"/>
                <a:cs typeface="Century Gothic"/>
                <a:sym typeface="Century Gothic"/>
              </a:rPr>
              <a:t> bought a company called </a:t>
            </a:r>
            <a:r>
              <a:rPr b="0" i="0" lang="en-US" sz="2200" u="sng" cap="none" strike="noStrike">
                <a:solidFill>
                  <a:schemeClr val="hlink"/>
                </a:solidFill>
                <a:latin typeface="Century Gothic"/>
                <a:ea typeface="Century Gothic"/>
                <a:cs typeface="Century Gothic"/>
                <a:sym typeface="Century Gothic"/>
                <a:hlinkClick r:id="rId6"/>
              </a:rPr>
              <a:t>Android</a:t>
            </a:r>
            <a:r>
              <a:rPr b="0" i="0" lang="en-US" sz="2200" u="none" cap="none" strike="noStrike">
                <a:solidFill>
                  <a:schemeClr val="lt1"/>
                </a:solidFill>
                <a:latin typeface="Century Gothic"/>
                <a:ea typeface="Century Gothic"/>
                <a:cs typeface="Century Gothic"/>
                <a:sym typeface="Century Gothic"/>
              </a:rPr>
              <a:t> and announced an </a:t>
            </a:r>
            <a:r>
              <a:rPr b="0" i="0" lang="en-US" sz="2200" u="sng" cap="none" strike="noStrike">
                <a:solidFill>
                  <a:schemeClr val="hlink"/>
                </a:solidFill>
                <a:latin typeface="Century Gothic"/>
                <a:ea typeface="Century Gothic"/>
                <a:cs typeface="Century Gothic"/>
                <a:sym typeface="Century Gothic"/>
                <a:hlinkClick r:id="rId7"/>
              </a:rPr>
              <a:t>Open Handset Alliance</a:t>
            </a:r>
            <a:r>
              <a:rPr b="0" i="0" lang="en-US" sz="2200" u="none" cap="none" strike="noStrike">
                <a:solidFill>
                  <a:schemeClr val="lt1"/>
                </a:solidFill>
                <a:latin typeface="Century Gothic"/>
                <a:ea typeface="Century Gothic"/>
                <a:cs typeface="Century Gothic"/>
                <a:sym typeface="Century Gothic"/>
              </a:rPr>
              <a:t>, a grouping of industry players who would come together to build an open source OS for smartphones. Nokia was invited to join but refused to demean itself.</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1959425" y="405400"/>
            <a:ext cx="9601200" cy="7488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HISTORY CONT..</a:t>
            </a:r>
            <a:endParaRPr/>
          </a:p>
        </p:txBody>
      </p:sp>
      <p:sp>
        <p:nvSpPr>
          <p:cNvPr id="380" name="Google Shape;380;p56"/>
          <p:cNvSpPr txBox="1"/>
          <p:nvPr>
            <p:ph idx="1" type="body"/>
          </p:nvPr>
        </p:nvSpPr>
        <p:spPr>
          <a:xfrm>
            <a:off x="357811" y="1350972"/>
            <a:ext cx="11476500" cy="5811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Soon after Apple launched an Apps Store that began to take off, attracting tens of thousands of developers, and then customers.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Within two years of these events Nokia was already in crisis. In 2007, </a:t>
            </a:r>
            <a:r>
              <a:rPr b="0" i="0" lang="en-US" sz="2200" u="sng" cap="none" strike="noStrike">
                <a:solidFill>
                  <a:schemeClr val="hlink"/>
                </a:solidFill>
                <a:latin typeface="Century Gothic"/>
                <a:ea typeface="Century Gothic"/>
                <a:cs typeface="Century Gothic"/>
                <a:sym typeface="Century Gothic"/>
                <a:hlinkClick r:id="rId3"/>
              </a:rPr>
              <a:t>Nokia had a market capitalization of €110 billion; by May 2012 this had fallen to €14.8 billion.</a:t>
            </a:r>
            <a:r>
              <a:rPr b="0" i="0" lang="en-US" sz="2200" u="none" cap="none" strike="noStrike">
                <a:solidFill>
                  <a:schemeClr val="lt1"/>
                </a:solidFill>
                <a:latin typeface="Century Gothic"/>
                <a:ea typeface="Century Gothic"/>
                <a:cs typeface="Century Gothic"/>
                <a:sym typeface="Century Gothic"/>
              </a:rPr>
              <a:t> Those figures illustrate the extent of the decline over 5 years, years in which Apple and Android came to dominate smartphones.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Nokia/Symbian also launched an Apps Store, Horizon, now happily forgotten, and after six months it had the sum total of 60 apps in it.</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And Nokia launched its own Apps and Content store – Ovi, in 2009. But Nokia had no real platform experience to compare with Apple’s. The platform was shaky and it tried to launch simultaneously in 35 countries – because that’s what dominant players do. </a:t>
            </a:r>
            <a:r>
              <a:rPr b="0" i="0" lang="en-US" sz="2200" u="sng" cap="none" strike="noStrike">
                <a:solidFill>
                  <a:schemeClr val="hlink"/>
                </a:solidFill>
                <a:latin typeface="Century Gothic"/>
                <a:ea typeface="Century Gothic"/>
                <a:cs typeface="Century Gothic"/>
                <a:sym typeface="Century Gothic"/>
                <a:hlinkClick r:id="rId4"/>
              </a:rPr>
              <a:t>It was a disaster and the tech press called it out as such.</a:t>
            </a:r>
            <a:r>
              <a:rPr b="0" i="0" lang="en-US" sz="2200" u="none" cap="none" strike="noStrike">
                <a:solidFill>
                  <a:schemeClr val="lt1"/>
                </a:solidFill>
                <a:latin typeface="Century Gothic"/>
                <a:ea typeface="Century Gothic"/>
                <a:cs typeface="Century Gothic"/>
                <a:sym typeface="Century Gothic"/>
              </a:rPr>
              <a:t> Nokia was faced with a gale of criticism for the first time</a:t>
            </a:r>
            <a:r>
              <a:rPr lang="en-US"/>
              <a:t>.</a:t>
            </a:r>
            <a:endParaRPr b="0"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APPLE: HIT OF THE DECADE</a:t>
            </a:r>
            <a:endParaRPr/>
          </a:p>
        </p:txBody>
      </p:sp>
      <p:pic>
        <p:nvPicPr>
          <p:cNvPr id="386" name="Google Shape;386;p57"/>
          <p:cNvPicPr preferRelativeResize="0"/>
          <p:nvPr>
            <p:ph idx="1" type="body"/>
          </p:nvPr>
        </p:nvPicPr>
        <p:blipFill rotWithShape="1">
          <a:blip r:embed="rId3">
            <a:alphaModFix/>
          </a:blip>
          <a:srcRect b="0" l="0" r="0" t="0"/>
          <a:stretch/>
        </p:blipFill>
        <p:spPr>
          <a:xfrm>
            <a:off x="980650" y="1925649"/>
            <a:ext cx="8560800" cy="456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REASONS FOR APPLE’S SUCCESS…</a:t>
            </a:r>
            <a:endParaRPr/>
          </a:p>
        </p:txBody>
      </p:sp>
      <p:sp>
        <p:nvSpPr>
          <p:cNvPr id="392" name="Google Shape;392;p5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Significance to Leadership</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Discovery of Untapped Resources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More Dedicated and Loyal Customer Base</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Higher Profit Margins</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Sustainable Competitive Advantage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9"/>
          <p:cNvSpPr txBox="1"/>
          <p:nvPr>
            <p:ph idx="1" type="body"/>
          </p:nvPr>
        </p:nvSpPr>
        <p:spPr>
          <a:xfrm>
            <a:off x="456075" y="1395200"/>
            <a:ext cx="9628200" cy="5192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1" i="0" lang="en-US" sz="2800" u="none" cap="none" strike="noStrike">
                <a:solidFill>
                  <a:schemeClr val="lt1"/>
                </a:solidFill>
                <a:latin typeface="Century Gothic"/>
                <a:ea typeface="Century Gothic"/>
                <a:cs typeface="Century Gothic"/>
                <a:sym typeface="Century Gothic"/>
              </a:rPr>
              <a:t>Corporate Culture</a:t>
            </a:r>
            <a:endParaRPr/>
          </a:p>
          <a:p>
            <a:pPr indent="0" lvl="0" marL="0" marR="0" rtl="0" algn="l">
              <a:lnSpc>
                <a:spcPct val="90000"/>
              </a:lnSpc>
              <a:spcBef>
                <a:spcPts val="1000"/>
              </a:spcBef>
              <a:spcAft>
                <a:spcPts val="0"/>
              </a:spcAft>
              <a:buClr>
                <a:schemeClr val="lt1"/>
              </a:buClr>
              <a:buFont typeface="Arial"/>
              <a:buNone/>
            </a:pPr>
            <a:r>
              <a:t/>
            </a:r>
            <a:endParaRPr b="0" i="0" sz="2200" u="none" cap="none" strike="noStrike">
              <a:solidFill>
                <a:schemeClr val="lt1"/>
              </a:solidFill>
              <a:latin typeface="Century Gothic"/>
              <a:ea typeface="Century Gothic"/>
              <a:cs typeface="Century Gothic"/>
              <a:sym typeface="Century Gothic"/>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“Word hard, play harder” Mentality.</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World’s most admired company</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chemeClr val="lt1"/>
              </a:buClr>
              <a:buFont typeface="Arial"/>
              <a:buNone/>
            </a:pPr>
            <a:r>
              <a:rPr b="1" i="0" lang="en-US" sz="2800" u="none" cap="none" strike="noStrike">
                <a:solidFill>
                  <a:schemeClr val="lt1"/>
                </a:solidFill>
                <a:latin typeface="Century Gothic"/>
                <a:ea typeface="Century Gothic"/>
                <a:cs typeface="Century Gothic"/>
                <a:sym typeface="Century Gothic"/>
              </a:rPr>
              <a:t>Operations</a:t>
            </a:r>
            <a:endParaRPr/>
          </a:p>
          <a:p>
            <a:pPr indent="0" lvl="0" marL="0" marR="0" rtl="0" algn="l">
              <a:lnSpc>
                <a:spcPct val="90000"/>
              </a:lnSpc>
              <a:spcBef>
                <a:spcPts val="1000"/>
              </a:spcBef>
              <a:spcAft>
                <a:spcPts val="0"/>
              </a:spcAft>
              <a:buClr>
                <a:schemeClr val="lt1"/>
              </a:buClr>
              <a:buFont typeface="Arial"/>
              <a:buNone/>
            </a:pPr>
            <a:r>
              <a:t/>
            </a:r>
            <a:endParaRPr b="1" i="0" sz="2800" u="none" cap="none" strike="noStrike">
              <a:solidFill>
                <a:schemeClr val="lt1"/>
              </a:solidFill>
              <a:latin typeface="Century Gothic"/>
              <a:ea typeface="Century Gothic"/>
              <a:cs typeface="Century Gothic"/>
              <a:sym typeface="Century Gothic"/>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The Organizational structure is  very non-traditional.</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Teams and Department Division.</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Very informal and non-hierarchical.</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
        <p:nvSpPr>
          <p:cNvPr id="398" name="Google Shape;398;p59"/>
          <p:cNvSpPr txBox="1"/>
          <p:nvPr>
            <p:ph type="title"/>
          </p:nvPr>
        </p:nvSpPr>
        <p:spPr>
          <a:xfrm>
            <a:off x="1697136" y="-7"/>
            <a:ext cx="9404700" cy="1400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SITUATIONAL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FINANCIAL ANALYSIS</a:t>
            </a:r>
            <a:endParaRPr b="1"/>
          </a:p>
        </p:txBody>
      </p:sp>
      <p:sp>
        <p:nvSpPr>
          <p:cNvPr id="231" name="Google Shape;231;p3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2200" u="none" cap="none" strike="noStrike">
                <a:solidFill>
                  <a:schemeClr val="lt1"/>
                </a:solidFill>
                <a:latin typeface="Century Gothic"/>
                <a:ea typeface="Century Gothic"/>
                <a:cs typeface="Century Gothic"/>
                <a:sym typeface="Century Gothic"/>
              </a:rPr>
              <a:t>Nokia reports financial results for four operating segments: </a:t>
            </a:r>
            <a:endParaRPr/>
          </a:p>
          <a:p>
            <a:pPr indent="0" lvl="0" marL="0" marR="0" rtl="0" algn="l">
              <a:lnSpc>
                <a:spcPct val="90000"/>
              </a:lnSpc>
              <a:spcBef>
                <a:spcPts val="1000"/>
              </a:spcBef>
              <a:spcAft>
                <a:spcPts val="0"/>
              </a:spcAft>
              <a:buClr>
                <a:schemeClr val="lt1"/>
              </a:buClr>
              <a:buFont typeface="Arial"/>
              <a:buNone/>
            </a:pPr>
            <a:r>
              <a:t/>
            </a:r>
            <a:endParaRPr b="0" i="0" sz="2200" u="none" cap="none" strike="noStrike">
              <a:solidFill>
                <a:schemeClr val="lt1"/>
              </a:solidFill>
              <a:latin typeface="Century Gothic"/>
              <a:ea typeface="Century Gothic"/>
              <a:cs typeface="Century Gothic"/>
              <a:sym typeface="Century Gothic"/>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Mobile Phones </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Multimedia </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Enterprise Solutions </a:t>
            </a:r>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1393650" y="271925"/>
            <a:ext cx="9404700" cy="8499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MARKETING</a:t>
            </a:r>
            <a:endParaRPr b="1"/>
          </a:p>
        </p:txBody>
      </p:sp>
      <p:sp>
        <p:nvSpPr>
          <p:cNvPr id="404" name="Google Shape;404;p60"/>
          <p:cNvSpPr txBox="1"/>
          <p:nvPr>
            <p:ph idx="1" type="body"/>
          </p:nvPr>
        </p:nvSpPr>
        <p:spPr>
          <a:xfrm>
            <a:off x="1035750" y="1290750"/>
            <a:ext cx="4454100" cy="565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1" i="0" lang="en-US" sz="2400" u="none" cap="none" strike="noStrike">
                <a:solidFill>
                  <a:schemeClr val="lt1"/>
                </a:solidFill>
                <a:latin typeface="Century Gothic"/>
                <a:ea typeface="Century Gothic"/>
                <a:cs typeface="Century Gothic"/>
                <a:sym typeface="Century Gothic"/>
              </a:rPr>
              <a:t>Four P’s</a:t>
            </a:r>
            <a:endParaRPr/>
          </a:p>
          <a:p>
            <a:pPr indent="0" lvl="0" marL="0" marR="0" rtl="0" algn="l">
              <a:lnSpc>
                <a:spcPct val="90000"/>
              </a:lnSpc>
              <a:spcBef>
                <a:spcPts val="1000"/>
              </a:spcBef>
              <a:spcAft>
                <a:spcPts val="0"/>
              </a:spcAft>
              <a:buClr>
                <a:schemeClr val="lt1"/>
              </a:buClr>
              <a:buFont typeface="Arial"/>
              <a:buNone/>
            </a:pPr>
            <a:r>
              <a:t/>
            </a:r>
            <a:endParaRPr b="0" i="0" sz="2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1000"/>
              </a:spcBef>
              <a:spcAft>
                <a:spcPts val="0"/>
              </a:spcAft>
              <a:buNone/>
            </a:pPr>
            <a:r>
              <a:rPr b="0" i="0" lang="en-US" sz="2200" u="sng" cap="none" strike="noStrike">
                <a:solidFill>
                  <a:schemeClr val="lt1"/>
                </a:solidFill>
                <a:latin typeface="Century Gothic"/>
                <a:ea typeface="Century Gothic"/>
                <a:cs typeface="Century Gothic"/>
                <a:sym typeface="Century Gothic"/>
              </a:rPr>
              <a:t>Product</a:t>
            </a:r>
            <a:endParaRPr b="0" i="0" sz="2200" u="sng"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chemeClr val="lt1"/>
              </a:buClr>
              <a:buSzPts val="2200"/>
              <a:buFont typeface="Courier New"/>
              <a:buChar char="➢"/>
            </a:pPr>
            <a:r>
              <a:rPr b="0" i="0" lang="en-US" sz="2200" u="none" cap="none" strike="noStrike">
                <a:solidFill>
                  <a:schemeClr val="lt1"/>
                </a:solidFill>
                <a:latin typeface="Century Gothic"/>
                <a:ea typeface="Century Gothic"/>
                <a:cs typeface="Century Gothic"/>
                <a:sym typeface="Century Gothic"/>
              </a:rPr>
              <a:t>Supply Superior ease-to-use.</a:t>
            </a:r>
            <a:endParaRPr/>
          </a:p>
          <a:p>
            <a:pPr indent="-228600" lvl="0" marL="228600" marR="0" rtl="0" algn="l">
              <a:lnSpc>
                <a:spcPct val="90000"/>
              </a:lnSpc>
              <a:spcBef>
                <a:spcPts val="1000"/>
              </a:spcBef>
              <a:spcAft>
                <a:spcPts val="0"/>
              </a:spcAft>
              <a:buClr>
                <a:schemeClr val="lt1"/>
              </a:buClr>
              <a:buSzPts val="2200"/>
              <a:buFont typeface="Courier New"/>
              <a:buChar char="➢"/>
            </a:pPr>
            <a:r>
              <a:rPr b="0" i="0" lang="en-US" sz="2200" u="none" cap="none" strike="noStrike">
                <a:solidFill>
                  <a:schemeClr val="lt1"/>
                </a:solidFill>
                <a:latin typeface="Century Gothic"/>
                <a:ea typeface="Century Gothic"/>
                <a:cs typeface="Century Gothic"/>
                <a:sym typeface="Century Gothic"/>
              </a:rPr>
              <a:t>Seamless Integration.</a:t>
            </a:r>
            <a:endParaRPr/>
          </a:p>
          <a:p>
            <a:pPr indent="-228600" lvl="0" marL="228600" marR="0" rtl="0" algn="l">
              <a:lnSpc>
                <a:spcPct val="90000"/>
              </a:lnSpc>
              <a:spcBef>
                <a:spcPts val="1000"/>
              </a:spcBef>
              <a:spcAft>
                <a:spcPts val="0"/>
              </a:spcAft>
              <a:buClr>
                <a:schemeClr val="lt1"/>
              </a:buClr>
              <a:buSzPts val="2200"/>
              <a:buFont typeface="Courier New"/>
              <a:buChar char="➢"/>
            </a:pPr>
            <a:r>
              <a:rPr b="0" i="0" lang="en-US" sz="2200" u="none" cap="none" strike="noStrike">
                <a:solidFill>
                  <a:schemeClr val="lt1"/>
                </a:solidFill>
                <a:latin typeface="Century Gothic"/>
                <a:ea typeface="Century Gothic"/>
                <a:cs typeface="Century Gothic"/>
                <a:sym typeface="Century Gothic"/>
              </a:rPr>
              <a:t>Innovation Industrial Design.</a:t>
            </a:r>
            <a:endParaRPr/>
          </a:p>
          <a:p>
            <a:pPr indent="0" lvl="0" marL="0" marR="0" rtl="0" algn="l">
              <a:lnSpc>
                <a:spcPct val="90000"/>
              </a:lnSpc>
              <a:spcBef>
                <a:spcPts val="1000"/>
              </a:spcBef>
              <a:spcAft>
                <a:spcPts val="0"/>
              </a:spcAft>
              <a:buClr>
                <a:schemeClr val="lt1"/>
              </a:buClr>
              <a:buSzPts val="2200"/>
              <a:buFont typeface="Courier New"/>
              <a:buNone/>
            </a:pPr>
            <a:r>
              <a:t/>
            </a:r>
            <a:endParaRPr b="0" i="0" sz="2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1000"/>
              </a:spcBef>
              <a:spcAft>
                <a:spcPts val="0"/>
              </a:spcAft>
              <a:buNone/>
            </a:pPr>
            <a:r>
              <a:rPr b="0" i="0" lang="en-US" sz="2200" u="sng" cap="none" strike="noStrike">
                <a:solidFill>
                  <a:schemeClr val="lt1"/>
                </a:solidFill>
                <a:latin typeface="Century Gothic"/>
                <a:ea typeface="Century Gothic"/>
                <a:cs typeface="Century Gothic"/>
                <a:sym typeface="Century Gothic"/>
              </a:rPr>
              <a:t>Price</a:t>
            </a:r>
            <a:endParaRPr u="sng"/>
          </a:p>
          <a:p>
            <a:pPr indent="-228600" lvl="0" marL="228600" marR="0" rtl="0" algn="l">
              <a:lnSpc>
                <a:spcPct val="90000"/>
              </a:lnSpc>
              <a:spcBef>
                <a:spcPts val="1000"/>
              </a:spcBef>
              <a:spcAft>
                <a:spcPts val="0"/>
              </a:spcAft>
              <a:buClr>
                <a:schemeClr val="lt1"/>
              </a:buClr>
              <a:buSzPts val="2200"/>
              <a:buFont typeface="Courier New"/>
              <a:buChar char="➢"/>
            </a:pPr>
            <a:r>
              <a:rPr b="0" i="0" lang="en-US" sz="2200" u="none" cap="none" strike="noStrike">
                <a:solidFill>
                  <a:schemeClr val="lt1"/>
                </a:solidFill>
                <a:latin typeface="Century Gothic"/>
                <a:ea typeface="Century Gothic"/>
                <a:cs typeface="Century Gothic"/>
                <a:sym typeface="Century Gothic"/>
              </a:rPr>
              <a:t>Value based pricing</a:t>
            </a:r>
            <a:endParaRPr/>
          </a:p>
          <a:p>
            <a:pPr indent="-228600" lvl="0" marL="228600" marR="0" rtl="0" algn="l">
              <a:lnSpc>
                <a:spcPct val="90000"/>
              </a:lnSpc>
              <a:spcBef>
                <a:spcPts val="1000"/>
              </a:spcBef>
              <a:spcAft>
                <a:spcPts val="0"/>
              </a:spcAft>
              <a:buClr>
                <a:schemeClr val="lt1"/>
              </a:buClr>
              <a:buSzPts val="2200"/>
              <a:buFont typeface="Courier New"/>
              <a:buChar char="➢"/>
            </a:pPr>
            <a:r>
              <a:rPr b="0" i="0" lang="en-US" sz="2200" u="none" cap="none" strike="noStrike">
                <a:solidFill>
                  <a:schemeClr val="lt1"/>
                </a:solidFill>
                <a:latin typeface="Century Gothic"/>
                <a:ea typeface="Century Gothic"/>
                <a:cs typeface="Century Gothic"/>
                <a:sym typeface="Century Gothic"/>
              </a:rPr>
              <a:t>Variable price for iTunes</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
        <p:nvSpPr>
          <p:cNvPr id="405" name="Google Shape;405;p60"/>
          <p:cNvSpPr txBox="1"/>
          <p:nvPr>
            <p:ph idx="1" type="body"/>
          </p:nvPr>
        </p:nvSpPr>
        <p:spPr>
          <a:xfrm>
            <a:off x="6344250" y="2202900"/>
            <a:ext cx="4454100" cy="482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0" i="0" lang="en-US" sz="2035" u="sng" cap="none" strike="noStrike">
                <a:solidFill>
                  <a:schemeClr val="lt1"/>
                </a:solidFill>
                <a:latin typeface="Century Gothic"/>
                <a:ea typeface="Century Gothic"/>
                <a:cs typeface="Century Gothic"/>
                <a:sym typeface="Century Gothic"/>
              </a:rPr>
              <a:t>Place</a:t>
            </a:r>
            <a:endParaRPr u="sng"/>
          </a:p>
          <a:p>
            <a:pPr indent="0" lvl="0" marL="0" marR="0" rtl="0" algn="l">
              <a:lnSpc>
                <a:spcPct val="80000"/>
              </a:lnSpc>
              <a:spcBef>
                <a:spcPts val="1000"/>
              </a:spcBef>
              <a:spcAft>
                <a:spcPts val="0"/>
              </a:spcAft>
              <a:buClr>
                <a:schemeClr val="lt1"/>
              </a:buClr>
              <a:buFont typeface="Arial"/>
              <a:buNone/>
            </a:pPr>
            <a:r>
              <a:t/>
            </a:r>
            <a:endParaRPr b="0" i="0" sz="2035" u="none" cap="none" strike="noStrike">
              <a:solidFill>
                <a:schemeClr val="lt1"/>
              </a:solidFill>
              <a:latin typeface="Century Gothic"/>
              <a:ea typeface="Century Gothic"/>
              <a:cs typeface="Century Gothic"/>
              <a:sym typeface="Century Gothic"/>
            </a:endParaRPr>
          </a:p>
          <a:p>
            <a:pPr indent="-228600" lvl="0" marL="228600" marR="0" rtl="0" algn="l">
              <a:lnSpc>
                <a:spcPct val="80000"/>
              </a:lnSpc>
              <a:spcBef>
                <a:spcPts val="1000"/>
              </a:spcBef>
              <a:spcAft>
                <a:spcPts val="0"/>
              </a:spcAft>
              <a:buClr>
                <a:schemeClr val="lt1"/>
              </a:buClr>
              <a:buSzPts val="2035"/>
              <a:buFont typeface="Arial"/>
              <a:buChar char="➢"/>
            </a:pPr>
            <a:r>
              <a:rPr b="0" i="0" lang="en-US" sz="2035" u="none" cap="none" strike="noStrike">
                <a:solidFill>
                  <a:schemeClr val="lt1"/>
                </a:solidFill>
                <a:latin typeface="Century Gothic"/>
                <a:ea typeface="Century Gothic"/>
                <a:cs typeface="Century Gothic"/>
                <a:sym typeface="Century Gothic"/>
              </a:rPr>
              <a:t>Distribution</a:t>
            </a:r>
            <a:endParaRPr/>
          </a:p>
          <a:p>
            <a:pPr indent="-228600" lvl="0" marL="228600" marR="0" rtl="0" algn="l">
              <a:lnSpc>
                <a:spcPct val="80000"/>
              </a:lnSpc>
              <a:spcBef>
                <a:spcPts val="1000"/>
              </a:spcBef>
              <a:spcAft>
                <a:spcPts val="0"/>
              </a:spcAft>
              <a:buClr>
                <a:schemeClr val="lt1"/>
              </a:buClr>
              <a:buSzPts val="2035"/>
              <a:buFont typeface="Arial"/>
              <a:buChar char="➢"/>
            </a:pPr>
            <a:r>
              <a:rPr b="0" i="0" lang="en-US" sz="2035" u="none" cap="none" strike="noStrike">
                <a:solidFill>
                  <a:schemeClr val="lt1"/>
                </a:solidFill>
                <a:latin typeface="Century Gothic"/>
                <a:ea typeface="Century Gothic"/>
                <a:cs typeface="Century Gothic"/>
                <a:sym typeface="Century Gothic"/>
              </a:rPr>
              <a:t>Sales Force</a:t>
            </a:r>
            <a:endParaRPr/>
          </a:p>
          <a:p>
            <a:pPr indent="-228600" lvl="0" marL="228600" marR="0" rtl="0" algn="l">
              <a:lnSpc>
                <a:spcPct val="80000"/>
              </a:lnSpc>
              <a:spcBef>
                <a:spcPts val="1000"/>
              </a:spcBef>
              <a:spcAft>
                <a:spcPts val="0"/>
              </a:spcAft>
              <a:buClr>
                <a:schemeClr val="lt1"/>
              </a:buClr>
              <a:buSzPts val="2035"/>
              <a:buFont typeface="Arial"/>
              <a:buChar char="➢"/>
            </a:pPr>
            <a:r>
              <a:rPr b="0" i="0" lang="en-US" sz="2035" u="none" cap="none" strike="noStrike">
                <a:solidFill>
                  <a:schemeClr val="lt1"/>
                </a:solidFill>
                <a:latin typeface="Century Gothic"/>
                <a:ea typeface="Century Gothic"/>
                <a:cs typeface="Century Gothic"/>
                <a:sym typeface="Century Gothic"/>
              </a:rPr>
              <a:t>On-line Sales</a:t>
            </a:r>
            <a:endParaRPr/>
          </a:p>
          <a:p>
            <a:pPr indent="0" lvl="0" marL="0" marR="0" rtl="0" algn="l">
              <a:lnSpc>
                <a:spcPct val="80000"/>
              </a:lnSpc>
              <a:spcBef>
                <a:spcPts val="1000"/>
              </a:spcBef>
              <a:spcAft>
                <a:spcPts val="0"/>
              </a:spcAft>
              <a:buClr>
                <a:schemeClr val="lt1"/>
              </a:buClr>
              <a:buFont typeface="Arial"/>
              <a:buNone/>
            </a:pPr>
            <a:r>
              <a:t/>
            </a:r>
            <a:endParaRPr b="0" i="0" sz="2035" u="none" cap="none" strike="noStrike">
              <a:solidFill>
                <a:schemeClr val="lt1"/>
              </a:solidFill>
              <a:latin typeface="Century Gothic"/>
              <a:ea typeface="Century Gothic"/>
              <a:cs typeface="Century Gothic"/>
              <a:sym typeface="Century Gothic"/>
            </a:endParaRPr>
          </a:p>
          <a:p>
            <a:pPr indent="0" lvl="0" marL="0" marR="0" rtl="0" algn="l">
              <a:lnSpc>
                <a:spcPct val="80000"/>
              </a:lnSpc>
              <a:spcBef>
                <a:spcPts val="1000"/>
              </a:spcBef>
              <a:spcAft>
                <a:spcPts val="0"/>
              </a:spcAft>
              <a:buNone/>
            </a:pPr>
            <a:r>
              <a:rPr b="0" i="0" lang="en-US" sz="2035" u="sng" cap="none" strike="noStrike">
                <a:solidFill>
                  <a:schemeClr val="lt1"/>
                </a:solidFill>
                <a:latin typeface="Century Gothic"/>
                <a:ea typeface="Century Gothic"/>
                <a:cs typeface="Century Gothic"/>
                <a:sym typeface="Century Gothic"/>
              </a:rPr>
              <a:t>Promotion</a:t>
            </a:r>
            <a:endParaRPr u="sng"/>
          </a:p>
          <a:p>
            <a:pPr indent="-228600" lvl="0" marL="228600" marR="0" rtl="0" algn="l">
              <a:lnSpc>
                <a:spcPct val="80000"/>
              </a:lnSpc>
              <a:spcBef>
                <a:spcPts val="1000"/>
              </a:spcBef>
              <a:spcAft>
                <a:spcPts val="0"/>
              </a:spcAft>
              <a:buClr>
                <a:schemeClr val="lt1"/>
              </a:buClr>
              <a:buSzPts val="2035"/>
              <a:buFont typeface="Courier New"/>
              <a:buChar char="➢"/>
            </a:pPr>
            <a:r>
              <a:rPr b="0" i="0" lang="en-US" sz="2035" u="none" cap="none" strike="noStrike">
                <a:solidFill>
                  <a:schemeClr val="lt1"/>
                </a:solidFill>
                <a:latin typeface="Century Gothic"/>
                <a:ea typeface="Century Gothic"/>
                <a:cs typeface="Century Gothic"/>
                <a:sym typeface="Century Gothic"/>
              </a:rPr>
              <a:t>“Test drive a Mac”– 1983</a:t>
            </a:r>
            <a:endParaRPr/>
          </a:p>
          <a:p>
            <a:pPr indent="-228600" lvl="0" marL="228600" marR="0" rtl="0" algn="l">
              <a:lnSpc>
                <a:spcPct val="80000"/>
              </a:lnSpc>
              <a:spcBef>
                <a:spcPts val="1000"/>
              </a:spcBef>
              <a:spcAft>
                <a:spcPts val="0"/>
              </a:spcAft>
              <a:buClr>
                <a:schemeClr val="lt1"/>
              </a:buClr>
              <a:buSzPts val="2035"/>
              <a:buFont typeface="Courier New"/>
              <a:buChar char="➢"/>
            </a:pPr>
            <a:r>
              <a:rPr b="0" i="0" lang="en-US" sz="2035" u="none" cap="none" strike="noStrike">
                <a:solidFill>
                  <a:schemeClr val="lt1"/>
                </a:solidFill>
                <a:latin typeface="Century Gothic"/>
                <a:ea typeface="Century Gothic"/>
                <a:cs typeface="Century Gothic"/>
                <a:sym typeface="Century Gothic"/>
              </a:rPr>
              <a:t>iPod as contemporary art</a:t>
            </a:r>
            <a:endParaRPr/>
          </a:p>
          <a:p>
            <a:pPr indent="-228600" lvl="0" marL="228600" marR="0" rtl="0" algn="l">
              <a:lnSpc>
                <a:spcPct val="80000"/>
              </a:lnSpc>
              <a:spcBef>
                <a:spcPts val="1000"/>
              </a:spcBef>
              <a:spcAft>
                <a:spcPts val="0"/>
              </a:spcAft>
              <a:buClr>
                <a:schemeClr val="lt1"/>
              </a:buClr>
              <a:buSzPts val="2035"/>
              <a:buFont typeface="Courier New"/>
              <a:buChar char="➢"/>
            </a:pPr>
            <a:r>
              <a:rPr b="0" i="0" lang="en-US" sz="2035" u="none" cap="none" strike="noStrike">
                <a:solidFill>
                  <a:schemeClr val="lt1"/>
                </a:solidFill>
                <a:latin typeface="Century Gothic"/>
                <a:ea typeface="Century Gothic"/>
                <a:cs typeface="Century Gothic"/>
                <a:sym typeface="Century Gothic"/>
              </a:rPr>
              <a:t>Celebrity involvement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txBox="1"/>
          <p:nvPr>
            <p:ph idx="4294967295"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What Nokia was doing wrong ?</a:t>
            </a:r>
            <a:endParaRPr/>
          </a:p>
        </p:txBody>
      </p:sp>
      <p:sp>
        <p:nvSpPr>
          <p:cNvPr id="411" name="Google Shape;411;p61"/>
          <p:cNvSpPr txBox="1"/>
          <p:nvPr>
            <p:ph idx="4294967295"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2800" u="sng" cap="none" strike="noStrike">
                <a:solidFill>
                  <a:schemeClr val="lt1"/>
                </a:solidFill>
                <a:latin typeface="Calibri"/>
                <a:ea typeface="Calibri"/>
                <a:cs typeface="Calibri"/>
                <a:sym typeface="Calibri"/>
              </a:rPr>
              <a:t>Year 2006</a:t>
            </a:r>
            <a:endParaRPr>
              <a:solidFill>
                <a:schemeClr val="lt1"/>
              </a:solidFill>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Nokia is on a high. It enjoys 60% share of mobile market and is the undisputed lead.</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Font typeface="Arial"/>
              <a:buNone/>
            </a:pPr>
            <a:r>
              <a:rPr b="0" i="0" lang="en-US" sz="2800" u="sng" cap="none" strike="noStrike">
                <a:solidFill>
                  <a:schemeClr val="lt1"/>
                </a:solidFill>
                <a:latin typeface="Times New Roman"/>
                <a:ea typeface="Times New Roman"/>
                <a:cs typeface="Times New Roman"/>
                <a:sym typeface="Times New Roman"/>
              </a:rPr>
              <a:t>Year 2007</a:t>
            </a:r>
            <a:endParaRPr>
              <a:solidFill>
                <a:schemeClr val="lt1"/>
              </a:solidFill>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Apple launches iPhone 3s </a:t>
            </a:r>
            <a:endParaRPr>
              <a:solidFill>
                <a:schemeClr val="lt1"/>
              </a:solidFill>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Redefines smart phone &amp; challenges category </a:t>
            </a:r>
            <a:endParaRPr>
              <a:solidFill>
                <a:schemeClr val="lt1"/>
              </a:solidFill>
            </a:endParaRPr>
          </a:p>
          <a:p>
            <a:pPr indent="0" lvl="0" marL="0" marR="0" rtl="0" algn="l">
              <a:lnSpc>
                <a:spcPct val="90000"/>
              </a:lnSpc>
              <a:spcBef>
                <a:spcPts val="1000"/>
              </a:spcBef>
              <a:spcAft>
                <a:spcPts val="0"/>
              </a:spcAft>
              <a:buClr>
                <a:schemeClr val="dk1"/>
              </a:buClr>
              <a:buFont typeface="Arial"/>
              <a:buNone/>
            </a:pPr>
            <a:r>
              <a:rPr b="0" i="0" lang="en-US" sz="2800" u="none" cap="none" strike="noStrike">
                <a:solidFill>
                  <a:schemeClr val="lt1"/>
                </a:solidFill>
                <a:latin typeface="Times New Roman"/>
                <a:ea typeface="Times New Roman"/>
                <a:cs typeface="Times New Roman"/>
                <a:sym typeface="Times New Roman"/>
              </a:rPr>
              <a:t>   leaders like BlackBerry and Nokia</a:t>
            </a:r>
            <a:endParaRPr>
              <a:solidFill>
                <a:schemeClr val="lt1"/>
              </a:solidFill>
            </a:endParaRPr>
          </a:p>
        </p:txBody>
      </p:sp>
      <p:pic>
        <p:nvPicPr>
          <p:cNvPr descr="http://inwallspeakers1.com/wp-content/uploads/2014/08/first-apple-iphone-2007.jpg" id="412" name="Google Shape;412;p61"/>
          <p:cNvPicPr preferRelativeResize="0"/>
          <p:nvPr/>
        </p:nvPicPr>
        <p:blipFill rotWithShape="1">
          <a:blip r:embed="rId3">
            <a:alphaModFix/>
          </a:blip>
          <a:srcRect b="0" l="0" r="0" t="0"/>
          <a:stretch/>
        </p:blipFill>
        <p:spPr>
          <a:xfrm>
            <a:off x="8087751" y="3453692"/>
            <a:ext cx="3453000" cy="272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2"/>
          <p:cNvSpPr txBox="1"/>
          <p:nvPr>
            <p:ph idx="4294967295"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latin typeface="Times New Roman"/>
                <a:ea typeface="Times New Roman"/>
                <a:cs typeface="Times New Roman"/>
                <a:sym typeface="Times New Roman"/>
              </a:rPr>
              <a:t>Year 2010</a:t>
            </a:r>
            <a:endParaRPr/>
          </a:p>
        </p:txBody>
      </p:sp>
      <p:sp>
        <p:nvSpPr>
          <p:cNvPr id="418" name="Google Shape;418;p62"/>
          <p:cNvSpPr txBox="1"/>
          <p:nvPr>
            <p:ph idx="4294967295" type="body"/>
          </p:nvPr>
        </p:nvSpPr>
        <p:spPr>
          <a:xfrm>
            <a:off x="839788" y="1681163"/>
            <a:ext cx="5157900" cy="443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1" i="0" lang="en-US" sz="2400" u="none" cap="none" strike="noStrike">
                <a:latin typeface="Times New Roman"/>
                <a:ea typeface="Times New Roman"/>
                <a:cs typeface="Times New Roman"/>
                <a:sym typeface="Times New Roman"/>
              </a:rPr>
              <a:t>Samsung</a:t>
            </a:r>
            <a:endParaRPr b="1" i="0" sz="2400" u="none" cap="none" strike="noStrike">
              <a:latin typeface="Calibri"/>
              <a:ea typeface="Calibri"/>
              <a:cs typeface="Calibri"/>
              <a:sym typeface="Calibri"/>
            </a:endParaRPr>
          </a:p>
        </p:txBody>
      </p:sp>
      <p:sp>
        <p:nvSpPr>
          <p:cNvPr id="419" name="Google Shape;419;p62"/>
          <p:cNvSpPr txBox="1"/>
          <p:nvPr>
            <p:ph idx="4294967295"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Galaxy S</a:t>
            </a:r>
            <a:endParaRPr>
              <a:solidFill>
                <a:schemeClr val="lt1"/>
              </a:solidFill>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Galaxy-3</a:t>
            </a:r>
            <a:endParaRPr>
              <a:solidFill>
                <a:schemeClr val="lt1"/>
              </a:solidFill>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Galaxy-5</a:t>
            </a:r>
            <a:endParaRPr>
              <a:solidFill>
                <a:schemeClr val="lt1"/>
              </a:solidFil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20" name="Google Shape;420;p62"/>
          <p:cNvSpPr txBox="1"/>
          <p:nvPr>
            <p:ph idx="4294967295" type="body"/>
          </p:nvPr>
        </p:nvSpPr>
        <p:spPr>
          <a:xfrm>
            <a:off x="6172200" y="1681163"/>
            <a:ext cx="5183100" cy="443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1" i="0" lang="en-US" sz="2400" u="none" cap="none" strike="noStrike">
                <a:latin typeface="Times New Roman"/>
                <a:ea typeface="Times New Roman"/>
                <a:cs typeface="Times New Roman"/>
                <a:sym typeface="Times New Roman"/>
              </a:rPr>
              <a:t>Nokia</a:t>
            </a:r>
            <a:endParaRPr b="1" i="0" sz="2400" u="none" cap="none" strike="noStrike">
              <a:latin typeface="Calibri"/>
              <a:ea typeface="Calibri"/>
              <a:cs typeface="Calibri"/>
              <a:sym typeface="Calibri"/>
            </a:endParaRPr>
          </a:p>
        </p:txBody>
      </p:sp>
      <p:sp>
        <p:nvSpPr>
          <p:cNvPr id="421" name="Google Shape;421;p62"/>
          <p:cNvSpPr txBox="1"/>
          <p:nvPr>
            <p:ph idx="4294967295"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solidFill>
                  <a:schemeClr val="lt1"/>
                </a:solidFill>
                <a:latin typeface="Times New Roman"/>
                <a:ea typeface="Times New Roman"/>
                <a:cs typeface="Times New Roman"/>
                <a:sym typeface="Times New Roman"/>
              </a:rPr>
              <a:t>C1 &amp; C2—dual SIM phones</a:t>
            </a:r>
            <a:endParaRPr>
              <a:solidFill>
                <a:schemeClr val="lt1"/>
              </a:solidFill>
            </a:endParaRPr>
          </a:p>
          <a:p>
            <a:pPr indent="0" lvl="0" marL="0" marR="0" rtl="0" algn="l">
              <a:lnSpc>
                <a:spcPct val="90000"/>
              </a:lnSpc>
              <a:spcBef>
                <a:spcPts val="100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pic>
        <p:nvPicPr>
          <p:cNvPr descr="http://cdn.skatter.com/blob/files/2010/03/samsung-galaxy-s-demo.jpg" id="422" name="Google Shape;422;p62"/>
          <p:cNvPicPr preferRelativeResize="0"/>
          <p:nvPr/>
        </p:nvPicPr>
        <p:blipFill rotWithShape="1">
          <a:blip r:embed="rId3">
            <a:alphaModFix/>
          </a:blip>
          <a:srcRect b="0" l="10435" r="8539" t="0"/>
          <a:stretch/>
        </p:blipFill>
        <p:spPr>
          <a:xfrm>
            <a:off x="2733871" y="3433629"/>
            <a:ext cx="3263700" cy="2756100"/>
          </a:xfrm>
          <a:prstGeom prst="rect">
            <a:avLst/>
          </a:prstGeom>
          <a:noFill/>
          <a:ln>
            <a:noFill/>
          </a:ln>
        </p:spPr>
      </p:pic>
      <p:pic>
        <p:nvPicPr>
          <p:cNvPr descr="http://img.bhs4.com/41/3/4135e7225ddda313597c24284cc9b7616d9a9b9c_large.jpg" id="423" name="Google Shape;423;p62"/>
          <p:cNvPicPr preferRelativeResize="0"/>
          <p:nvPr/>
        </p:nvPicPr>
        <p:blipFill rotWithShape="1">
          <a:blip r:embed="rId4">
            <a:alphaModFix/>
          </a:blip>
          <a:srcRect b="15597" l="19230" r="19230" t="14677"/>
          <a:stretch/>
        </p:blipFill>
        <p:spPr>
          <a:xfrm>
            <a:off x="6219142" y="3294063"/>
            <a:ext cx="2438400" cy="2895600"/>
          </a:xfrm>
          <a:prstGeom prst="rect">
            <a:avLst/>
          </a:prstGeom>
          <a:noFill/>
          <a:ln>
            <a:noFill/>
          </a:ln>
        </p:spPr>
      </p:pic>
      <p:pic>
        <p:nvPicPr>
          <p:cNvPr descr="http://img.bhs4.com/01/6/0166fa36f4838573497c49cd53d762356f899ecb_large.jpg" id="424" name="Google Shape;424;p62"/>
          <p:cNvPicPr preferRelativeResize="0"/>
          <p:nvPr/>
        </p:nvPicPr>
        <p:blipFill rotWithShape="1">
          <a:blip r:embed="rId5">
            <a:alphaModFix/>
          </a:blip>
          <a:srcRect b="14819" l="24558" r="24563" t="14812"/>
          <a:stretch/>
        </p:blipFill>
        <p:spPr>
          <a:xfrm>
            <a:off x="8901565" y="3240015"/>
            <a:ext cx="2209800" cy="289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txBox="1"/>
          <p:nvPr>
            <p:ph idx="4294967295"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Times New Roman"/>
              <a:buNone/>
            </a:pPr>
            <a:r>
              <a:rPr b="0" i="0" lang="en-US" sz="4400" u="none" cap="none" strike="noStrike">
                <a:latin typeface="Times New Roman"/>
                <a:ea typeface="Times New Roman"/>
                <a:cs typeface="Times New Roman"/>
                <a:sym typeface="Times New Roman"/>
              </a:rPr>
              <a:t>Year 2012</a:t>
            </a:r>
            <a:endParaRPr b="0" i="0" sz="4400" u="none" cap="none" strike="noStrike">
              <a:latin typeface="Calibri"/>
              <a:ea typeface="Calibri"/>
              <a:cs typeface="Calibri"/>
              <a:sym typeface="Calibri"/>
            </a:endParaRPr>
          </a:p>
        </p:txBody>
      </p:sp>
      <p:sp>
        <p:nvSpPr>
          <p:cNvPr id="430" name="Google Shape;430;p63"/>
          <p:cNvSpPr txBox="1"/>
          <p:nvPr>
            <p:ph idx="4294967295" type="body"/>
          </p:nvPr>
        </p:nvSpPr>
        <p:spPr>
          <a:xfrm>
            <a:off x="839788" y="2124221"/>
            <a:ext cx="5157900" cy="4065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latin typeface="Times New Roman"/>
                <a:ea typeface="Times New Roman"/>
                <a:cs typeface="Times New Roman"/>
                <a:sym typeface="Times New Roman"/>
              </a:rPr>
              <a:t>iPhone 5</a:t>
            </a:r>
            <a:endParaRPr/>
          </a:p>
          <a:p>
            <a:pPr indent="0" lvl="0" marL="0" marR="0" rtl="0" algn="l">
              <a:lnSpc>
                <a:spcPct val="90000"/>
              </a:lnSpc>
              <a:spcBef>
                <a:spcPts val="100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431" name="Google Shape;431;p63"/>
          <p:cNvSpPr txBox="1"/>
          <p:nvPr>
            <p:ph idx="4294967295" type="body"/>
          </p:nvPr>
        </p:nvSpPr>
        <p:spPr>
          <a:xfrm>
            <a:off x="6172200" y="1681163"/>
            <a:ext cx="5183100" cy="344700"/>
          </a:xfrm>
          <a:prstGeom prst="rect">
            <a:avLst/>
          </a:prstGeom>
          <a:noFill/>
          <a:ln>
            <a:noFill/>
          </a:ln>
        </p:spPr>
        <p:txBody>
          <a:bodyPr anchorCtr="0" anchor="b" bIns="45700" lIns="91425" spcFirstLastPara="1" rIns="91425" wrap="square" tIns="45700">
            <a:noAutofit/>
          </a:bodyPr>
          <a:lstStyle/>
          <a:p>
            <a:pPr indent="0" lvl="0" marL="0" marR="0" rtl="0" algn="l">
              <a:lnSpc>
                <a:spcPct val="70000"/>
              </a:lnSpc>
              <a:spcBef>
                <a:spcPts val="0"/>
              </a:spcBef>
              <a:spcAft>
                <a:spcPts val="0"/>
              </a:spcAft>
              <a:buClr>
                <a:schemeClr val="dk1"/>
              </a:buClr>
              <a:buFont typeface="Arial"/>
              <a:buNone/>
            </a:pPr>
            <a:r>
              <a:rPr b="1" i="0" lang="en-US" sz="2220" u="none" cap="none" strike="noStrike">
                <a:latin typeface="Calibri"/>
                <a:ea typeface="Calibri"/>
                <a:cs typeface="Calibri"/>
                <a:sym typeface="Calibri"/>
              </a:rPr>
              <a:t>Nokia</a:t>
            </a:r>
            <a:endParaRPr/>
          </a:p>
        </p:txBody>
      </p:sp>
      <p:sp>
        <p:nvSpPr>
          <p:cNvPr id="432" name="Google Shape;432;p63"/>
          <p:cNvSpPr txBox="1"/>
          <p:nvPr>
            <p:ph idx="4294967295" type="body"/>
          </p:nvPr>
        </p:nvSpPr>
        <p:spPr>
          <a:xfrm>
            <a:off x="6172200" y="2124222"/>
            <a:ext cx="5183100" cy="4065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latin typeface="Times New Roman"/>
                <a:ea typeface="Times New Roman"/>
                <a:cs typeface="Times New Roman"/>
                <a:sym typeface="Times New Roman"/>
              </a:rPr>
              <a:t>Full-Touch Asha 305</a:t>
            </a:r>
            <a:endParaRPr/>
          </a:p>
          <a:p>
            <a:pPr indent="0" lvl="0" marL="0" marR="0" rtl="0" algn="l">
              <a:lnSpc>
                <a:spcPct val="90000"/>
              </a:lnSpc>
              <a:spcBef>
                <a:spcPts val="100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433" name="Google Shape;433;p63"/>
          <p:cNvSpPr txBox="1"/>
          <p:nvPr/>
        </p:nvSpPr>
        <p:spPr>
          <a:xfrm>
            <a:off x="839788" y="1681163"/>
            <a:ext cx="5157900" cy="443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2800">
                <a:solidFill>
                  <a:schemeClr val="lt1"/>
                </a:solidFill>
                <a:latin typeface="Times New Roman"/>
                <a:ea typeface="Times New Roman"/>
                <a:cs typeface="Times New Roman"/>
                <a:sym typeface="Times New Roman"/>
              </a:rPr>
              <a:t>iPhone</a:t>
            </a:r>
            <a:endParaRPr b="1" i="0" sz="2400" u="none" cap="none" strike="noStrike">
              <a:solidFill>
                <a:schemeClr val="lt1"/>
              </a:solidFill>
              <a:latin typeface="Calibri"/>
              <a:ea typeface="Calibri"/>
              <a:cs typeface="Calibri"/>
              <a:sym typeface="Calibri"/>
            </a:endParaRPr>
          </a:p>
        </p:txBody>
      </p:sp>
      <p:pic>
        <p:nvPicPr>
          <p:cNvPr descr="http://drop.ndtv.com/albums/GADGETS/nokia-asha-305-and-asha-311/nokia-asha-305-ports.jpg" id="434" name="Google Shape;434;p63"/>
          <p:cNvPicPr preferRelativeResize="0"/>
          <p:nvPr/>
        </p:nvPicPr>
        <p:blipFill rotWithShape="1">
          <a:blip r:embed="rId3">
            <a:alphaModFix/>
          </a:blip>
          <a:srcRect b="0" l="0" r="0" t="0"/>
          <a:stretch/>
        </p:blipFill>
        <p:spPr>
          <a:xfrm>
            <a:off x="6684682" y="2706858"/>
            <a:ext cx="4158300" cy="2667000"/>
          </a:xfrm>
          <a:prstGeom prst="rect">
            <a:avLst/>
          </a:prstGeom>
          <a:noFill/>
          <a:ln>
            <a:noFill/>
          </a:ln>
        </p:spPr>
      </p:pic>
      <p:pic>
        <p:nvPicPr>
          <p:cNvPr descr="http://pocketnow.com/wp-content/uploads/2012/09/twoiphone1.jpg" id="435" name="Google Shape;435;p63"/>
          <p:cNvPicPr preferRelativeResize="0"/>
          <p:nvPr/>
        </p:nvPicPr>
        <p:blipFill rotWithShape="1">
          <a:blip r:embed="rId4">
            <a:alphaModFix/>
          </a:blip>
          <a:srcRect b="0" l="0" r="0" t="0"/>
          <a:stretch/>
        </p:blipFill>
        <p:spPr>
          <a:xfrm>
            <a:off x="665163" y="2706858"/>
            <a:ext cx="5196600" cy="3204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4"/>
          <p:cNvSpPr txBox="1"/>
          <p:nvPr>
            <p:ph idx="4294967295"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latin typeface="Calibri"/>
                <a:ea typeface="Calibri"/>
                <a:cs typeface="Calibri"/>
                <a:sym typeface="Calibri"/>
              </a:rPr>
              <a:t>Year 2013</a:t>
            </a:r>
            <a:endParaRPr/>
          </a:p>
        </p:txBody>
      </p:sp>
      <p:sp>
        <p:nvSpPr>
          <p:cNvPr id="441" name="Google Shape;441;p64"/>
          <p:cNvSpPr txBox="1"/>
          <p:nvPr>
            <p:ph idx="4294967295" type="body"/>
          </p:nvPr>
        </p:nvSpPr>
        <p:spPr>
          <a:xfrm>
            <a:off x="839788" y="1681163"/>
            <a:ext cx="5157900" cy="471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1" i="0" lang="en-US" sz="2400" u="none" cap="none" strike="noStrike">
                <a:latin typeface="Calibri"/>
                <a:ea typeface="Calibri"/>
                <a:cs typeface="Calibri"/>
                <a:sym typeface="Calibri"/>
              </a:rPr>
              <a:t>Other Cellphones</a:t>
            </a:r>
            <a:endParaRPr/>
          </a:p>
        </p:txBody>
      </p:sp>
      <p:sp>
        <p:nvSpPr>
          <p:cNvPr id="442" name="Google Shape;442;p64"/>
          <p:cNvSpPr txBox="1"/>
          <p:nvPr>
            <p:ph idx="4294967295"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latin typeface="Calibri"/>
                <a:ea typeface="Calibri"/>
                <a:cs typeface="Calibri"/>
                <a:sym typeface="Calibri"/>
              </a:rPr>
              <a:t>iPhone 5s</a:t>
            </a:r>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latin typeface="Calibri"/>
                <a:ea typeface="Calibri"/>
                <a:cs typeface="Calibri"/>
                <a:sym typeface="Calibri"/>
              </a:rPr>
              <a:t>Samsung launches cheap smartphones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43" name="Google Shape;443;p64"/>
          <p:cNvSpPr txBox="1"/>
          <p:nvPr>
            <p:ph idx="4294967295" type="body"/>
          </p:nvPr>
        </p:nvSpPr>
        <p:spPr>
          <a:xfrm>
            <a:off x="6172200" y="1681163"/>
            <a:ext cx="5183100" cy="471300"/>
          </a:xfrm>
          <a:prstGeom prst="rect">
            <a:avLst/>
          </a:prstGeom>
          <a:noFill/>
          <a:ln>
            <a:noFill/>
          </a:ln>
        </p:spPr>
        <p:txBody>
          <a:bodyPr anchorCtr="0" anchor="b" bIns="45700" lIns="91425" spcFirstLastPara="1" rIns="91425" wrap="square" tIns="45700">
            <a:noAutofit/>
          </a:bodyPr>
          <a:lstStyle/>
          <a:p>
            <a:pPr indent="0" lvl="0" marL="0" marR="0" rtl="0" algn="l">
              <a:lnSpc>
                <a:spcPct val="70000"/>
              </a:lnSpc>
              <a:spcBef>
                <a:spcPts val="0"/>
              </a:spcBef>
              <a:spcAft>
                <a:spcPts val="0"/>
              </a:spcAft>
              <a:buClr>
                <a:schemeClr val="dk1"/>
              </a:buClr>
              <a:buFont typeface="Arial"/>
              <a:buNone/>
            </a:pPr>
            <a:r>
              <a:t/>
            </a:r>
            <a:endParaRPr b="1" i="0" sz="60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Font typeface="Arial"/>
              <a:buNone/>
            </a:pPr>
            <a:r>
              <a:rPr b="1" i="0" lang="en-US" sz="2400" u="none" cap="none" strike="noStrike">
                <a:latin typeface="Times New Roman"/>
                <a:ea typeface="Times New Roman"/>
                <a:cs typeface="Times New Roman"/>
                <a:sym typeface="Times New Roman"/>
              </a:rPr>
              <a:t>Nokia</a:t>
            </a:r>
            <a:endParaRPr/>
          </a:p>
        </p:txBody>
      </p:sp>
      <p:sp>
        <p:nvSpPr>
          <p:cNvPr id="444" name="Google Shape;444;p64"/>
          <p:cNvSpPr txBox="1"/>
          <p:nvPr>
            <p:ph idx="4294967295"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latin typeface="Times New Roman"/>
                <a:ea typeface="Times New Roman"/>
                <a:cs typeface="Times New Roman"/>
                <a:sym typeface="Times New Roman"/>
              </a:rPr>
              <a:t>Lumia 520</a:t>
            </a:r>
            <a:endParaRPr b="0" i="0" sz="2800" u="none" cap="none" strike="noStrike">
              <a:latin typeface="Calibri"/>
              <a:ea typeface="Calibri"/>
              <a:cs typeface="Calibri"/>
              <a:sym typeface="Calibri"/>
            </a:endParaRPr>
          </a:p>
        </p:txBody>
      </p:sp>
      <p:pic>
        <p:nvPicPr>
          <p:cNvPr descr="http://2.bp.blogspot.com/-QzZDV_gGjKU/TnTyJuPxb3I/AAAAAAAAAXo/b0PqlT_WYBU/s400/Samsung-Galaxy-3.jpg" id="445" name="Google Shape;445;p64"/>
          <p:cNvPicPr preferRelativeResize="0"/>
          <p:nvPr/>
        </p:nvPicPr>
        <p:blipFill rotWithShape="1">
          <a:blip r:embed="rId3">
            <a:alphaModFix/>
          </a:blip>
          <a:srcRect b="0" l="0" r="0" t="0"/>
          <a:stretch/>
        </p:blipFill>
        <p:spPr>
          <a:xfrm>
            <a:off x="1447198" y="4001288"/>
            <a:ext cx="2743200" cy="2362200"/>
          </a:xfrm>
          <a:prstGeom prst="rect">
            <a:avLst/>
          </a:prstGeom>
          <a:noFill/>
          <a:ln>
            <a:noFill/>
          </a:ln>
        </p:spPr>
      </p:pic>
      <p:pic>
        <p:nvPicPr>
          <p:cNvPr descr="http://gadgetnmore.com/wp-content/uploads/2013/06/hr6666.png" id="446" name="Google Shape;446;p64"/>
          <p:cNvPicPr preferRelativeResize="0"/>
          <p:nvPr/>
        </p:nvPicPr>
        <p:blipFill rotWithShape="1">
          <a:blip r:embed="rId4">
            <a:alphaModFix/>
          </a:blip>
          <a:srcRect b="0" l="0" r="0" t="0"/>
          <a:stretch/>
        </p:blipFill>
        <p:spPr>
          <a:xfrm>
            <a:off x="6998678" y="3468395"/>
            <a:ext cx="3733800" cy="312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idx="4294967295"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t/>
            </a:r>
            <a:endParaRPr/>
          </a:p>
          <a:p>
            <a:pPr indent="0" lvl="0" marL="0" marR="0" rtl="0" algn="l">
              <a:lnSpc>
                <a:spcPct val="90000"/>
              </a:lnSpc>
              <a:spcBef>
                <a:spcPts val="0"/>
              </a:spcBef>
              <a:spcAft>
                <a:spcPts val="0"/>
              </a:spcAft>
              <a:buClr>
                <a:schemeClr val="dk1"/>
              </a:buClr>
              <a:buFont typeface="Calibri"/>
              <a:buNone/>
            </a:pPr>
            <a:r>
              <a:t/>
            </a:r>
            <a:endParaRPr b="1" sz="3600">
              <a:solidFill>
                <a:srgbClr val="0000FF"/>
              </a:solidFill>
            </a:endParaRPr>
          </a:p>
          <a:p>
            <a:pPr indent="0" lvl="0" marL="0" marR="0" rtl="0" algn="l">
              <a:lnSpc>
                <a:spcPct val="90000"/>
              </a:lnSpc>
              <a:spcBef>
                <a:spcPts val="0"/>
              </a:spcBef>
              <a:spcAft>
                <a:spcPts val="0"/>
              </a:spcAft>
              <a:buClr>
                <a:schemeClr val="dk1"/>
              </a:buClr>
              <a:buFont typeface="Calibri"/>
              <a:buNone/>
            </a:pPr>
            <a:r>
              <a:rPr b="1" lang="en-US" sz="3600"/>
              <a:t>Reasons behind the failure of NOKIA and Recommendations</a:t>
            </a:r>
            <a:r>
              <a:rPr lang="en-US"/>
              <a:t> </a:t>
            </a:r>
            <a:endParaRPr/>
          </a:p>
          <a:p>
            <a:pPr indent="-419100" lvl="0" marL="457200" marR="0" rtl="0" algn="l">
              <a:lnSpc>
                <a:spcPct val="90000"/>
              </a:lnSpc>
              <a:spcBef>
                <a:spcPts val="0"/>
              </a:spcBef>
              <a:spcAft>
                <a:spcPts val="0"/>
              </a:spcAft>
              <a:buSzPts val="3000"/>
              <a:buFont typeface="Calibri"/>
              <a:buAutoNum type="arabicPeriod"/>
            </a:pPr>
            <a:r>
              <a:rPr b="0" i="0" lang="en-US" sz="3000" u="none" cap="none" strike="noStrike">
                <a:latin typeface="Calibri"/>
                <a:ea typeface="Calibri"/>
                <a:cs typeface="Calibri"/>
                <a:sym typeface="Calibri"/>
              </a:rPr>
              <a:t>Innovation and Adapting to change</a:t>
            </a:r>
            <a:endParaRPr b="0" i="0" sz="3000" u="none" cap="none" strike="noStrike">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a:p>
          <a:p>
            <a:pPr indent="0" lvl="0" marL="0" marR="0" rtl="0" algn="l">
              <a:lnSpc>
                <a:spcPct val="90000"/>
              </a:lnSpc>
              <a:spcBef>
                <a:spcPts val="0"/>
              </a:spcBef>
              <a:spcAft>
                <a:spcPts val="0"/>
              </a:spcAft>
              <a:buClr>
                <a:schemeClr val="dk1"/>
              </a:buClr>
              <a:buFont typeface="Calibri"/>
              <a:buNone/>
            </a:pPr>
            <a:r>
              <a:t/>
            </a:r>
            <a:endParaRPr/>
          </a:p>
        </p:txBody>
      </p:sp>
      <p:sp>
        <p:nvSpPr>
          <p:cNvPr id="452" name="Google Shape;452;p65"/>
          <p:cNvSpPr txBox="1"/>
          <p:nvPr>
            <p:ph idx="4294967295" type="body"/>
          </p:nvPr>
        </p:nvSpPr>
        <p:spPr>
          <a:xfrm>
            <a:off x="839788" y="1681163"/>
            <a:ext cx="5157900" cy="4992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t/>
            </a:r>
            <a:endParaRPr/>
          </a:p>
          <a:p>
            <a:pPr indent="0" lvl="0" marL="0" marR="0" rtl="0" algn="l">
              <a:lnSpc>
                <a:spcPct val="90000"/>
              </a:lnSpc>
              <a:spcBef>
                <a:spcPts val="0"/>
              </a:spcBef>
              <a:spcAft>
                <a:spcPts val="0"/>
              </a:spcAft>
              <a:buClr>
                <a:schemeClr val="dk1"/>
              </a:buClr>
              <a:buFont typeface="Arial"/>
              <a:buNone/>
            </a:pPr>
            <a:r>
              <a:t/>
            </a:r>
            <a:endParaRPr/>
          </a:p>
          <a:p>
            <a:pPr indent="0" lvl="0" marL="0" marR="0" rtl="0" algn="l">
              <a:lnSpc>
                <a:spcPct val="90000"/>
              </a:lnSpc>
              <a:spcBef>
                <a:spcPts val="0"/>
              </a:spcBef>
              <a:spcAft>
                <a:spcPts val="0"/>
              </a:spcAft>
              <a:buClr>
                <a:schemeClr val="dk1"/>
              </a:buClr>
              <a:buFont typeface="Arial"/>
              <a:buNone/>
            </a:pPr>
            <a:r>
              <a:rPr lang="en-US"/>
              <a:t>   </a:t>
            </a:r>
            <a:endParaRPr/>
          </a:p>
          <a:p>
            <a:pPr indent="0" lvl="0" marL="0" marR="0" rtl="0" algn="l">
              <a:lnSpc>
                <a:spcPct val="90000"/>
              </a:lnSpc>
              <a:spcBef>
                <a:spcPts val="0"/>
              </a:spcBef>
              <a:spcAft>
                <a:spcPts val="0"/>
              </a:spcAft>
              <a:buClr>
                <a:schemeClr val="dk1"/>
              </a:buClr>
              <a:buFont typeface="Arial"/>
              <a:buNone/>
            </a:pPr>
            <a:r>
              <a:t/>
            </a:r>
            <a:endParaRPr/>
          </a:p>
          <a:p>
            <a:pPr indent="0" lvl="0" marL="0" marR="0" rtl="0" algn="l">
              <a:lnSpc>
                <a:spcPct val="90000"/>
              </a:lnSpc>
              <a:spcBef>
                <a:spcPts val="0"/>
              </a:spcBef>
              <a:spcAft>
                <a:spcPts val="0"/>
              </a:spcAft>
              <a:buClr>
                <a:schemeClr val="dk1"/>
              </a:buClr>
              <a:buFont typeface="Arial"/>
              <a:buNone/>
            </a:pPr>
            <a:r>
              <a:rPr b="1" i="0" lang="en-US" sz="2400" u="none" cap="none" strike="noStrike">
                <a:latin typeface="Calibri"/>
                <a:ea typeface="Calibri"/>
                <a:cs typeface="Calibri"/>
                <a:sym typeface="Calibri"/>
              </a:rPr>
              <a:t>Problem</a:t>
            </a:r>
            <a:endParaRPr/>
          </a:p>
        </p:txBody>
      </p:sp>
      <p:sp>
        <p:nvSpPr>
          <p:cNvPr id="453" name="Google Shape;453;p65"/>
          <p:cNvSpPr txBox="1"/>
          <p:nvPr>
            <p:ph idx="4294967295" type="body"/>
          </p:nvPr>
        </p:nvSpPr>
        <p:spPr>
          <a:xfrm>
            <a:off x="839788" y="2180492"/>
            <a:ext cx="5157900" cy="4009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400"/>
              <a:buFont typeface="Arial"/>
              <a:buChar char="•"/>
            </a:pPr>
            <a:r>
              <a:rPr b="0" i="0" lang="en-US" sz="2400" u="none" cap="none" strike="noStrike">
                <a:latin typeface="Calibri"/>
                <a:ea typeface="Calibri"/>
                <a:cs typeface="Calibri"/>
                <a:sym typeface="Calibri"/>
              </a:rPr>
              <a:t>mobile phones into fashion accessories</a:t>
            </a:r>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latin typeface="Calibri"/>
                <a:ea typeface="Calibri"/>
                <a:cs typeface="Calibri"/>
                <a:sym typeface="Calibri"/>
              </a:rPr>
              <a:t>h/w company rather than a s/w</a:t>
            </a:r>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latin typeface="Calibri"/>
                <a:ea typeface="Calibri"/>
                <a:cs typeface="Calibri"/>
                <a:sym typeface="Calibri"/>
              </a:rPr>
              <a:t>Underestimated the importance of software</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latin typeface="Calibri"/>
              <a:ea typeface="Calibri"/>
              <a:cs typeface="Calibri"/>
              <a:sym typeface="Calibri"/>
            </a:endParaRPr>
          </a:p>
        </p:txBody>
      </p:sp>
      <p:sp>
        <p:nvSpPr>
          <p:cNvPr id="454" name="Google Shape;454;p65"/>
          <p:cNvSpPr txBox="1"/>
          <p:nvPr>
            <p:ph idx="4294967295" type="body"/>
          </p:nvPr>
        </p:nvSpPr>
        <p:spPr>
          <a:xfrm>
            <a:off x="5919375" y="1681163"/>
            <a:ext cx="5183100" cy="4992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1" i="0" lang="en-US" sz="2400" u="none" cap="none" strike="noStrike">
                <a:latin typeface="Calibri"/>
                <a:ea typeface="Calibri"/>
                <a:cs typeface="Calibri"/>
                <a:sym typeface="Calibri"/>
              </a:rPr>
              <a:t>Solution</a:t>
            </a:r>
            <a:endParaRPr/>
          </a:p>
        </p:txBody>
      </p:sp>
      <p:sp>
        <p:nvSpPr>
          <p:cNvPr id="455" name="Google Shape;455;p65"/>
          <p:cNvSpPr txBox="1"/>
          <p:nvPr>
            <p:ph idx="4294967295" type="body"/>
          </p:nvPr>
        </p:nvSpPr>
        <p:spPr>
          <a:xfrm>
            <a:off x="6172200" y="2180492"/>
            <a:ext cx="5183100" cy="4009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latin typeface="Calibri"/>
                <a:ea typeface="Calibri"/>
                <a:cs typeface="Calibri"/>
                <a:sym typeface="Calibri"/>
              </a:rPr>
              <a:t>h/w and s/w as equally </a:t>
            </a:r>
            <a:r>
              <a:rPr b="0" i="0" lang="en-US" sz="2400" u="none" cap="none" strike="noStrike">
                <a:latin typeface="Calibri"/>
                <a:ea typeface="Calibri"/>
                <a:cs typeface="Calibri"/>
                <a:sym typeface="Calibri"/>
              </a:rPr>
              <a:t>important parts </a:t>
            </a:r>
            <a:endParaRPr sz="2400"/>
          </a:p>
          <a:p>
            <a:pPr indent="-203200" lvl="0" marL="228600" marR="0" rtl="0" algn="l">
              <a:lnSpc>
                <a:spcPct val="90000"/>
              </a:lnSpc>
              <a:spcBef>
                <a:spcPts val="1000"/>
              </a:spcBef>
              <a:spcAft>
                <a:spcPts val="0"/>
              </a:spcAft>
              <a:buClr>
                <a:schemeClr val="lt1"/>
              </a:buClr>
              <a:buSzPts val="2400"/>
              <a:buFont typeface="Arial"/>
              <a:buChar char="•"/>
            </a:pPr>
            <a:r>
              <a:rPr b="0" i="0" lang="en-US" sz="2400" u="none" cap="none" strike="noStrike">
                <a:latin typeface="Calibri"/>
                <a:ea typeface="Calibri"/>
                <a:cs typeface="Calibri"/>
                <a:sym typeface="Calibri"/>
              </a:rPr>
              <a:t>Priority to UX and UI </a:t>
            </a:r>
            <a:endParaRPr sz="2400"/>
          </a:p>
          <a:p>
            <a:pPr indent="-203200" lvl="0" marL="228600" marR="0" rtl="0" algn="l">
              <a:lnSpc>
                <a:spcPct val="90000"/>
              </a:lnSpc>
              <a:spcBef>
                <a:spcPts val="1000"/>
              </a:spcBef>
              <a:spcAft>
                <a:spcPts val="0"/>
              </a:spcAft>
              <a:buClr>
                <a:schemeClr val="lt1"/>
              </a:buClr>
              <a:buSzPts val="2400"/>
              <a:buFont typeface="Arial"/>
              <a:buChar char="•"/>
            </a:pPr>
            <a:r>
              <a:rPr b="0" i="0" lang="en-US" sz="2400" u="none" cap="none" strike="noStrike">
                <a:latin typeface="Calibri"/>
                <a:ea typeface="Calibri"/>
                <a:cs typeface="Calibri"/>
                <a:sym typeface="Calibri"/>
              </a:rPr>
              <a:t>Employee Innovation session</a:t>
            </a:r>
            <a:endParaRPr sz="2400"/>
          </a:p>
          <a:p>
            <a:pPr indent="0" lvl="0" marL="0" marR="0" rtl="0" algn="l">
              <a:lnSpc>
                <a:spcPct val="90000"/>
              </a:lnSpc>
              <a:spcBef>
                <a:spcPts val="100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pic>
        <p:nvPicPr>
          <p:cNvPr id="456" name="Google Shape;456;p65"/>
          <p:cNvPicPr preferRelativeResize="0"/>
          <p:nvPr/>
        </p:nvPicPr>
        <p:blipFill rotWithShape="1">
          <a:blip r:embed="rId3">
            <a:alphaModFix/>
          </a:blip>
          <a:srcRect b="0" l="0" r="0" t="0"/>
          <a:stretch/>
        </p:blipFill>
        <p:spPr>
          <a:xfrm>
            <a:off x="2552896" y="3911600"/>
            <a:ext cx="2946300" cy="2946300"/>
          </a:xfrm>
          <a:prstGeom prst="rect">
            <a:avLst/>
          </a:prstGeom>
          <a:noFill/>
          <a:ln>
            <a:noFill/>
          </a:ln>
        </p:spPr>
      </p:pic>
      <p:pic>
        <p:nvPicPr>
          <p:cNvPr descr="125071233_2ffcaec54b_z.jpg?zz=1" id="457" name="Google Shape;457;p65"/>
          <p:cNvPicPr preferRelativeResize="0"/>
          <p:nvPr/>
        </p:nvPicPr>
        <p:blipFill rotWithShape="1">
          <a:blip r:embed="rId4">
            <a:alphaModFix/>
          </a:blip>
          <a:srcRect b="0" l="0" r="0" t="0"/>
          <a:stretch/>
        </p:blipFill>
        <p:spPr>
          <a:xfrm>
            <a:off x="7832127" y="4192172"/>
            <a:ext cx="3183000" cy="2380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6"/>
          <p:cNvSpPr txBox="1"/>
          <p:nvPr>
            <p:ph idx="4294967295"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2.</a:t>
            </a:r>
            <a:r>
              <a:rPr b="0" i="0" lang="en-US" sz="4400" u="none" cap="none" strike="noStrike">
                <a:latin typeface="Calibri"/>
                <a:ea typeface="Calibri"/>
                <a:cs typeface="Calibri"/>
                <a:sym typeface="Calibri"/>
              </a:rPr>
              <a:t>Leadership </a:t>
            </a:r>
            <a:endParaRPr/>
          </a:p>
        </p:txBody>
      </p:sp>
      <p:grpSp>
        <p:nvGrpSpPr>
          <p:cNvPr id="463" name="Google Shape;463;p66"/>
          <p:cNvGrpSpPr/>
          <p:nvPr/>
        </p:nvGrpSpPr>
        <p:grpSpPr>
          <a:xfrm>
            <a:off x="838200" y="1826276"/>
            <a:ext cx="10515600" cy="4350031"/>
            <a:chOff x="0" y="651"/>
            <a:chExt cx="10515600" cy="4350031"/>
          </a:xfrm>
        </p:grpSpPr>
        <p:sp>
          <p:nvSpPr>
            <p:cNvPr id="464" name="Google Shape;464;p66"/>
            <p:cNvSpPr/>
            <p:nvPr/>
          </p:nvSpPr>
          <p:spPr>
            <a:xfrm>
              <a:off x="0" y="3275482"/>
              <a:ext cx="10515600" cy="1075200"/>
            </a:xfrm>
            <a:prstGeom prst="rect">
              <a:avLst/>
            </a:prstGeom>
            <a:solidFill>
              <a:schemeClr val="dk1"/>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6"/>
            <p:cNvSpPr txBox="1"/>
            <p:nvPr/>
          </p:nvSpPr>
          <p:spPr>
            <a:xfrm>
              <a:off x="0" y="3275482"/>
              <a:ext cx="10515600" cy="5805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Font typeface="Calibri"/>
                <a:buNone/>
              </a:pPr>
              <a:r>
                <a:rPr b="0" i="0" lang="en-US" sz="2000" u="none" cap="none" strike="noStrike">
                  <a:solidFill>
                    <a:schemeClr val="lt1"/>
                  </a:solidFill>
                  <a:latin typeface="Calibri"/>
                  <a:ea typeface="Calibri"/>
                  <a:cs typeface="Calibri"/>
                  <a:sym typeface="Calibri"/>
                </a:rPr>
                <a:t>Nokia’s survival was doubtful</a:t>
              </a:r>
              <a:endParaRPr b="0" i="0" sz="2000" u="none" cap="none" strike="noStrike">
                <a:solidFill>
                  <a:schemeClr val="lt1"/>
                </a:solidFill>
                <a:latin typeface="Calibri"/>
                <a:ea typeface="Calibri"/>
                <a:cs typeface="Calibri"/>
                <a:sym typeface="Calibri"/>
              </a:endParaRPr>
            </a:p>
          </p:txBody>
        </p:sp>
        <p:sp>
          <p:nvSpPr>
            <p:cNvPr id="466" name="Google Shape;466;p66"/>
            <p:cNvSpPr/>
            <p:nvPr/>
          </p:nvSpPr>
          <p:spPr>
            <a:xfrm>
              <a:off x="0" y="3834527"/>
              <a:ext cx="10515600" cy="494400"/>
            </a:xfrm>
            <a:prstGeom prst="rect">
              <a:avLst/>
            </a:prstGeom>
            <a:solidFill>
              <a:srgbClr val="CFDEEF">
                <a:alpha val="89800"/>
              </a:srgbClr>
            </a:solidFill>
            <a:ln cap="flat" cmpd="sng" w="12700">
              <a:solidFill>
                <a:srgbClr val="CFDEEF">
                  <a:alpha val="89800"/>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6"/>
            <p:cNvSpPr txBox="1"/>
            <p:nvPr/>
          </p:nvSpPr>
          <p:spPr>
            <a:xfrm>
              <a:off x="0" y="3834527"/>
              <a:ext cx="10515600" cy="494400"/>
            </a:xfrm>
            <a:prstGeom prst="rect">
              <a:avLst/>
            </a:prstGeom>
            <a:noFill/>
            <a:ln>
              <a:noFill/>
            </a:ln>
          </p:spPr>
          <p:txBody>
            <a:bodyPr anchorCtr="0" anchor="ctr" bIns="36825" lIns="206225" spcFirstLastPara="1" rIns="206225" wrap="square" tIns="36825">
              <a:noAutofit/>
            </a:bodyPr>
            <a:lstStyle/>
            <a:p>
              <a:pPr indent="0" lvl="0" marL="0" marR="0" rtl="0" algn="ctr">
                <a:lnSpc>
                  <a:spcPct val="90000"/>
                </a:lnSpc>
                <a:spcBef>
                  <a:spcPts val="0"/>
                </a:spcBef>
                <a:spcAft>
                  <a:spcPts val="0"/>
                </a:spcAft>
                <a:buClr>
                  <a:schemeClr val="dk1"/>
                </a:buClr>
                <a:buFont typeface="Calibri"/>
                <a:buNone/>
              </a:pPr>
              <a:r>
                <a:rPr b="0" i="0" lang="en-US" sz="2900" u="none" cap="none" strike="noStrike">
                  <a:solidFill>
                    <a:schemeClr val="dk1"/>
                  </a:solidFill>
                  <a:latin typeface="Calibri"/>
                  <a:ea typeface="Calibri"/>
                  <a:cs typeface="Calibri"/>
                  <a:sym typeface="Calibri"/>
                </a:rPr>
                <a:t>They sold Devices &amp; Services to Microsoft</a:t>
              </a:r>
              <a:endParaRPr b="0" i="0" sz="2900" u="none" cap="none" strike="noStrike">
                <a:solidFill>
                  <a:schemeClr val="dk1"/>
                </a:solidFill>
                <a:latin typeface="Calibri"/>
                <a:ea typeface="Calibri"/>
                <a:cs typeface="Calibri"/>
                <a:sym typeface="Calibri"/>
              </a:endParaRPr>
            </a:p>
          </p:txBody>
        </p:sp>
        <p:sp>
          <p:nvSpPr>
            <p:cNvPr id="468" name="Google Shape;468;p66"/>
            <p:cNvSpPr/>
            <p:nvPr/>
          </p:nvSpPr>
          <p:spPr>
            <a:xfrm rot="10800000">
              <a:off x="0" y="1638007"/>
              <a:ext cx="10515600" cy="1653600"/>
            </a:xfrm>
            <a:prstGeom prst="upArrowCallout">
              <a:avLst>
                <a:gd fmla="val 25000" name="adj1"/>
                <a:gd fmla="val 25000" name="adj2"/>
                <a:gd fmla="val 25000" name="adj3"/>
                <a:gd fmla="val 64977" name="adj4"/>
              </a:avLst>
            </a:prstGeom>
            <a:solidFill>
              <a:schemeClr val="accent2"/>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6"/>
            <p:cNvSpPr txBox="1"/>
            <p:nvPr/>
          </p:nvSpPr>
          <p:spPr>
            <a:xfrm>
              <a:off x="0" y="1638125"/>
              <a:ext cx="10515600" cy="5805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Font typeface="Calibri"/>
                <a:buNone/>
              </a:pPr>
              <a:r>
                <a:rPr b="0" i="0" lang="en-US" sz="2000" u="none" cap="none" strike="noStrike">
                  <a:solidFill>
                    <a:schemeClr val="lt1"/>
                  </a:solidFill>
                  <a:latin typeface="Calibri"/>
                  <a:ea typeface="Calibri"/>
                  <a:cs typeface="Calibri"/>
                  <a:sym typeface="Calibri"/>
                </a:rPr>
                <a:t>They moved to Windows Phone</a:t>
              </a:r>
              <a:endParaRPr b="0" i="0" sz="2000" u="none" cap="none" strike="noStrike">
                <a:solidFill>
                  <a:schemeClr val="lt1"/>
                </a:solidFill>
                <a:latin typeface="Calibri"/>
                <a:ea typeface="Calibri"/>
                <a:cs typeface="Calibri"/>
                <a:sym typeface="Calibri"/>
              </a:endParaRPr>
            </a:p>
          </p:txBody>
        </p:sp>
        <p:sp>
          <p:nvSpPr>
            <p:cNvPr id="470" name="Google Shape;470;p66"/>
            <p:cNvSpPr/>
            <p:nvPr/>
          </p:nvSpPr>
          <p:spPr>
            <a:xfrm>
              <a:off x="0" y="2218498"/>
              <a:ext cx="10515600" cy="494400"/>
            </a:xfrm>
            <a:prstGeom prst="rect">
              <a:avLst/>
            </a:prstGeom>
            <a:solidFill>
              <a:srgbClr val="CFDEEF">
                <a:alpha val="89800"/>
              </a:srgbClr>
            </a:solidFill>
            <a:ln cap="flat" cmpd="sng" w="12700">
              <a:solidFill>
                <a:srgbClr val="CFDEEF">
                  <a:alpha val="89800"/>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6"/>
            <p:cNvSpPr txBox="1"/>
            <p:nvPr/>
          </p:nvSpPr>
          <p:spPr>
            <a:xfrm>
              <a:off x="0" y="2218498"/>
              <a:ext cx="10515600" cy="494400"/>
            </a:xfrm>
            <a:prstGeom prst="rect">
              <a:avLst/>
            </a:prstGeom>
            <a:noFill/>
            <a:ln>
              <a:noFill/>
            </a:ln>
          </p:spPr>
          <p:txBody>
            <a:bodyPr anchorCtr="0" anchor="ctr" bIns="36825" lIns="206225" spcFirstLastPara="1" rIns="206225" wrap="square" tIns="36825">
              <a:noAutofit/>
            </a:bodyPr>
            <a:lstStyle/>
            <a:p>
              <a:pPr indent="0" lvl="0" marL="0" marR="0" rtl="0" algn="ctr">
                <a:lnSpc>
                  <a:spcPct val="90000"/>
                </a:lnSpc>
                <a:spcBef>
                  <a:spcPts val="0"/>
                </a:spcBef>
                <a:spcAft>
                  <a:spcPts val="0"/>
                </a:spcAft>
                <a:buClr>
                  <a:schemeClr val="dk1"/>
                </a:buClr>
                <a:buFont typeface="Calibri"/>
                <a:buNone/>
              </a:pPr>
              <a:r>
                <a:rPr b="0" i="0" lang="en-US" sz="2900" u="none" cap="none" strike="noStrike">
                  <a:solidFill>
                    <a:schemeClr val="dk1"/>
                  </a:solidFill>
                  <a:latin typeface="Calibri"/>
                  <a:ea typeface="Calibri"/>
                  <a:cs typeface="Calibri"/>
                  <a:sym typeface="Calibri"/>
                </a:rPr>
                <a:t>The situation became critical</a:t>
              </a:r>
              <a:endParaRPr b="0" i="0" sz="2900" u="none" cap="none" strike="noStrike">
                <a:solidFill>
                  <a:schemeClr val="dk1"/>
                </a:solidFill>
                <a:latin typeface="Calibri"/>
                <a:ea typeface="Calibri"/>
                <a:cs typeface="Calibri"/>
                <a:sym typeface="Calibri"/>
              </a:endParaRPr>
            </a:p>
          </p:txBody>
        </p:sp>
        <p:sp>
          <p:nvSpPr>
            <p:cNvPr id="472" name="Google Shape;472;p66"/>
            <p:cNvSpPr/>
            <p:nvPr/>
          </p:nvSpPr>
          <p:spPr>
            <a:xfrm rot="10800000">
              <a:off x="0" y="651"/>
              <a:ext cx="10515600" cy="1653600"/>
            </a:xfrm>
            <a:prstGeom prst="upArrowCallout">
              <a:avLst>
                <a:gd fmla="val 25000" name="adj1"/>
                <a:gd fmla="val 25000" name="adj2"/>
                <a:gd fmla="val 25000" name="adj3"/>
                <a:gd fmla="val 64977" name="adj4"/>
              </a:avLst>
            </a:prstGeom>
            <a:solidFill>
              <a:schemeClr val="accent5"/>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6"/>
            <p:cNvSpPr txBox="1"/>
            <p:nvPr/>
          </p:nvSpPr>
          <p:spPr>
            <a:xfrm>
              <a:off x="0" y="769"/>
              <a:ext cx="10515600" cy="5805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Font typeface="Calibri"/>
                <a:buNone/>
              </a:pPr>
              <a:r>
                <a:rPr b="0" i="0" lang="en-US" sz="2000" u="none" cap="none" strike="noStrike">
                  <a:solidFill>
                    <a:schemeClr val="lt1"/>
                  </a:solidFill>
                  <a:latin typeface="Calibri"/>
                  <a:ea typeface="Calibri"/>
                  <a:cs typeface="Calibri"/>
                  <a:sym typeface="Calibri"/>
                </a:rPr>
                <a:t>Nokia struggled</a:t>
              </a:r>
              <a:endParaRPr b="0" i="0" sz="2000" u="none" cap="none" strike="noStrike">
                <a:solidFill>
                  <a:schemeClr val="lt1"/>
                </a:solidFill>
                <a:latin typeface="Calibri"/>
                <a:ea typeface="Calibri"/>
                <a:cs typeface="Calibri"/>
                <a:sym typeface="Calibri"/>
              </a:endParaRPr>
            </a:p>
          </p:txBody>
        </p:sp>
        <p:sp>
          <p:nvSpPr>
            <p:cNvPr id="474" name="Google Shape;474;p66"/>
            <p:cNvSpPr/>
            <p:nvPr/>
          </p:nvSpPr>
          <p:spPr>
            <a:xfrm>
              <a:off x="0" y="581141"/>
              <a:ext cx="10515600" cy="494400"/>
            </a:xfrm>
            <a:prstGeom prst="rect">
              <a:avLst/>
            </a:prstGeom>
            <a:solidFill>
              <a:srgbClr val="CFDEEF">
                <a:alpha val="89800"/>
              </a:srgbClr>
            </a:solidFill>
            <a:ln cap="flat" cmpd="sng" w="12700">
              <a:solidFill>
                <a:srgbClr val="CFDEEF">
                  <a:alpha val="89800"/>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6"/>
            <p:cNvSpPr txBox="1"/>
            <p:nvPr/>
          </p:nvSpPr>
          <p:spPr>
            <a:xfrm>
              <a:off x="0" y="581141"/>
              <a:ext cx="10515600" cy="494400"/>
            </a:xfrm>
            <a:prstGeom prst="rect">
              <a:avLst/>
            </a:prstGeom>
            <a:noFill/>
            <a:ln>
              <a:noFill/>
            </a:ln>
          </p:spPr>
          <p:txBody>
            <a:bodyPr anchorCtr="0" anchor="ctr" bIns="36825" lIns="206225" spcFirstLastPara="1" rIns="206225" wrap="square" tIns="36825">
              <a:noAutofit/>
            </a:bodyPr>
            <a:lstStyle/>
            <a:p>
              <a:pPr indent="0" lvl="0" marL="0" marR="0" rtl="0" algn="ctr">
                <a:lnSpc>
                  <a:spcPct val="90000"/>
                </a:lnSpc>
                <a:spcBef>
                  <a:spcPts val="0"/>
                </a:spcBef>
                <a:spcAft>
                  <a:spcPts val="0"/>
                </a:spcAft>
                <a:buClr>
                  <a:schemeClr val="dk1"/>
                </a:buClr>
                <a:buFont typeface="Calibri"/>
                <a:buNone/>
              </a:pPr>
              <a:r>
                <a:rPr b="0" i="0" lang="en-US" sz="2900" u="none" cap="none" strike="noStrike">
                  <a:solidFill>
                    <a:schemeClr val="dk1"/>
                  </a:solidFill>
                  <a:latin typeface="Calibri"/>
                  <a:ea typeface="Calibri"/>
                  <a:cs typeface="Calibri"/>
                  <a:sym typeface="Calibri"/>
                </a:rPr>
                <a:t>Stephen Elop was hired</a:t>
              </a:r>
              <a:endParaRPr b="0" i="0" sz="2900" u="none" cap="none" strike="noStrike">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idx="4294967295"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latin typeface="Calibri"/>
                <a:ea typeface="Calibri"/>
                <a:cs typeface="Calibri"/>
                <a:sym typeface="Calibri"/>
              </a:rPr>
              <a:t>Rumor Mill</a:t>
            </a:r>
            <a:endParaRPr/>
          </a:p>
        </p:txBody>
      </p:sp>
      <p:sp>
        <p:nvSpPr>
          <p:cNvPr id="481" name="Google Shape;481;p67"/>
          <p:cNvSpPr txBox="1"/>
          <p:nvPr>
            <p:ph idx="4294967295" type="body"/>
          </p:nvPr>
        </p:nvSpPr>
        <p:spPr>
          <a:xfrm>
            <a:off x="838200" y="1428750"/>
            <a:ext cx="10515600" cy="4748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en-US" sz="2800" u="none" cap="none" strike="noStrike">
                <a:latin typeface="Calibri"/>
                <a:ea typeface="Calibri"/>
                <a:cs typeface="Calibri"/>
                <a:sym typeface="Calibri"/>
              </a:rPr>
              <a:t>Stephen Elop was working with Microsoft’s Business Division before moving to Nokia.</a:t>
            </a:r>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latin typeface="Calibri"/>
                <a:ea typeface="Calibri"/>
                <a:cs typeface="Calibri"/>
                <a:sym typeface="Calibri"/>
              </a:rPr>
              <a:t>He was the first non-Finnish CEO of Nokia and it is argued that Stephen was sent with the sole purpose of devaluating Nokia as to make it easier and cheaper for Microsoft to buy it.</a:t>
            </a:r>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latin typeface="Calibri"/>
                <a:ea typeface="Calibri"/>
                <a:cs typeface="Calibri"/>
                <a:sym typeface="Calibri"/>
              </a:rPr>
              <a:t>Microsoft being a software giant always had ambitions to acquire a hardware sector firm and as Nokia dipped to the bottom, Microsoft announced that it had bought Nokia for $7.2 Billion.</a:t>
            </a:r>
            <a:endParaRPr/>
          </a:p>
          <a:p>
            <a:pPr indent="-228600" lvl="0" marL="228600" marR="0" rtl="0" algn="l">
              <a:lnSpc>
                <a:spcPct val="90000"/>
              </a:lnSpc>
              <a:spcBef>
                <a:spcPts val="1000"/>
              </a:spcBef>
              <a:spcAft>
                <a:spcPts val="0"/>
              </a:spcAft>
              <a:buClr>
                <a:schemeClr val="lt1"/>
              </a:buClr>
              <a:buSzPts val="2800"/>
              <a:buFont typeface="Arial"/>
              <a:buChar char="•"/>
            </a:pPr>
            <a:r>
              <a:rPr b="0" i="0" lang="en-US" sz="2800" u="none" cap="none" strike="noStrike">
                <a:latin typeface="Calibri"/>
                <a:ea typeface="Calibri"/>
                <a:cs typeface="Calibri"/>
                <a:sym typeface="Calibri"/>
              </a:rPr>
              <a:t>While all this happened, Stephen comes back to Microsoft as VP of Microsoft's Devices &amp; Services business unit and gets a signing bonus of $25 Million</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8"/>
          <p:cNvSpPr txBox="1"/>
          <p:nvPr>
            <p:ph idx="4294967295" type="body"/>
          </p:nvPr>
        </p:nvSpPr>
        <p:spPr>
          <a:xfrm>
            <a:off x="889200" y="2172125"/>
            <a:ext cx="9219300" cy="4157700"/>
          </a:xfrm>
          <a:prstGeom prst="rect">
            <a:avLst/>
          </a:prstGeom>
        </p:spPr>
        <p:txBody>
          <a:bodyPr anchorCtr="0" anchor="t" bIns="91425" lIns="91425" spcFirstLastPara="1" rIns="91425" wrap="square" tIns="91425">
            <a:noAutofit/>
          </a:bodyPr>
          <a:lstStyle/>
          <a:p>
            <a:pPr indent="-88900" lvl="0" marL="228600" rtl="0" algn="l">
              <a:spcBef>
                <a:spcPts val="1000"/>
              </a:spcBef>
              <a:spcAft>
                <a:spcPts val="0"/>
              </a:spcAft>
              <a:buNone/>
            </a:pPr>
            <a:r>
              <a:rPr lang="en-US"/>
              <a:t> </a:t>
            </a:r>
            <a:r>
              <a:rPr b="1" lang="en-US"/>
              <a:t>3. Inflexible management process</a:t>
            </a:r>
            <a:endParaRPr b="1"/>
          </a:p>
          <a:p>
            <a:pPr indent="-88900" lvl="0" marL="228600" rtl="0" algn="l">
              <a:spcBef>
                <a:spcPts val="1000"/>
              </a:spcBef>
              <a:spcAft>
                <a:spcPts val="0"/>
              </a:spcAft>
              <a:buNone/>
            </a:pPr>
            <a:r>
              <a:rPr lang="en-US"/>
              <a:t>            </a:t>
            </a:r>
            <a:r>
              <a:rPr lang="en-US" sz="800"/>
              <a:t>                                                                   </a:t>
            </a:r>
            <a:endParaRPr sz="800"/>
          </a:p>
          <a:p>
            <a:pPr indent="-88900" lvl="0" marL="228600" rtl="0" algn="l">
              <a:spcBef>
                <a:spcPts val="1000"/>
              </a:spcBef>
              <a:spcAft>
                <a:spcPts val="0"/>
              </a:spcAft>
              <a:buNone/>
            </a:pPr>
            <a:r>
              <a:rPr lang="en-US"/>
              <a:t>                Identify and kill off the processes that no longer add any    </a:t>
            </a:r>
            <a:endParaRPr/>
          </a:p>
          <a:p>
            <a:pPr indent="-88900" lvl="0" marL="228600" rtl="0" algn="l">
              <a:spcBef>
                <a:spcPts val="1000"/>
              </a:spcBef>
              <a:spcAft>
                <a:spcPts val="0"/>
              </a:spcAft>
              <a:buNone/>
            </a:pPr>
            <a:r>
              <a:rPr lang="en-US"/>
              <a:t>                value</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rPr lang="en-US"/>
              <a:t>                Guide new initiatives outside the existing processes</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0" lvl="0" marL="177800" rtl="0" algn="l">
              <a:spcBef>
                <a:spcPts val="1000"/>
              </a:spcBef>
              <a:spcAft>
                <a:spcPts val="0"/>
              </a:spcAft>
              <a:buNone/>
            </a:pPr>
            <a:r>
              <a:t/>
            </a:r>
            <a:endParaRPr/>
          </a:p>
          <a:p>
            <a:pPr indent="0" lvl="0" marL="0" rtl="0" algn="l">
              <a:spcBef>
                <a:spcPts val="1000"/>
              </a:spcBef>
              <a:spcAft>
                <a:spcPts val="0"/>
              </a:spcAft>
              <a:buClr>
                <a:srgbClr val="000000"/>
              </a:buClr>
              <a:buSzPts val="1100"/>
              <a:buFont typeface="Arial"/>
              <a:buNone/>
            </a:pPr>
            <a:r>
              <a:t/>
            </a:r>
            <a:endParaRPr/>
          </a:p>
        </p:txBody>
      </p:sp>
      <p:sp>
        <p:nvSpPr>
          <p:cNvPr id="487" name="Google Shape;487;p68"/>
          <p:cNvSpPr/>
          <p:nvPr/>
        </p:nvSpPr>
        <p:spPr>
          <a:xfrm>
            <a:off x="993725" y="3199500"/>
            <a:ext cx="1223700" cy="61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8"/>
          <p:cNvSpPr/>
          <p:nvPr/>
        </p:nvSpPr>
        <p:spPr>
          <a:xfrm>
            <a:off x="993725" y="4524625"/>
            <a:ext cx="1223700" cy="61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9"/>
          <p:cNvSpPr txBox="1"/>
          <p:nvPr>
            <p:ph idx="4294967295" type="body"/>
          </p:nvPr>
        </p:nvSpPr>
        <p:spPr>
          <a:xfrm>
            <a:off x="583225" y="665625"/>
            <a:ext cx="10515600" cy="3648000"/>
          </a:xfrm>
          <a:prstGeom prst="rect">
            <a:avLst/>
          </a:prstGeom>
        </p:spPr>
        <p:txBody>
          <a:bodyPr anchorCtr="0" anchor="t" bIns="91425" lIns="91425" spcFirstLastPara="1" rIns="91425" wrap="square" tIns="91425">
            <a:noAutofit/>
          </a:bodyPr>
          <a:lstStyle/>
          <a:p>
            <a:pPr indent="-88900" lvl="0" marL="228600" rtl="0" algn="l">
              <a:spcBef>
                <a:spcPts val="1000"/>
              </a:spcBef>
              <a:spcAft>
                <a:spcPts val="0"/>
              </a:spcAft>
              <a:buNone/>
            </a:pPr>
            <a:r>
              <a:rPr b="1" lang="en-US"/>
              <a:t>4. Old and insufficient metrics</a:t>
            </a:r>
            <a:endParaRPr b="1"/>
          </a:p>
          <a:p>
            <a:pPr indent="-88900" lvl="0" marL="228600" rtl="0" algn="l">
              <a:spcBef>
                <a:spcPts val="1000"/>
              </a:spcBef>
              <a:spcAft>
                <a:spcPts val="0"/>
              </a:spcAft>
              <a:buNone/>
            </a:pPr>
            <a:r>
              <a:t/>
            </a:r>
            <a:endParaRPr/>
          </a:p>
          <a:p>
            <a:pPr indent="-88900" lvl="0" marL="228600" rtl="0" algn="l">
              <a:spcBef>
                <a:spcPts val="1000"/>
              </a:spcBef>
              <a:spcAft>
                <a:spcPts val="0"/>
              </a:spcAft>
              <a:buNone/>
            </a:pPr>
            <a:r>
              <a:rPr lang="en-US"/>
              <a:t>                Define its relevant market as widely as possible</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rPr lang="en-US"/>
              <a:t>                Measure customer behaviour very carefully</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p:txBody>
      </p:sp>
      <p:pic>
        <p:nvPicPr>
          <p:cNvPr id="494" name="Google Shape;494;p69"/>
          <p:cNvPicPr preferRelativeResize="0"/>
          <p:nvPr/>
        </p:nvPicPr>
        <p:blipFill>
          <a:blip r:embed="rId3">
            <a:alphaModFix/>
          </a:blip>
          <a:stretch>
            <a:fillRect/>
          </a:stretch>
        </p:blipFill>
        <p:spPr>
          <a:xfrm>
            <a:off x="2920525" y="3555950"/>
            <a:ext cx="6096000" cy="2533650"/>
          </a:xfrm>
          <a:prstGeom prst="rect">
            <a:avLst/>
          </a:prstGeom>
          <a:noFill/>
          <a:ln>
            <a:noFill/>
          </a:ln>
        </p:spPr>
      </p:pic>
      <p:sp>
        <p:nvSpPr>
          <p:cNvPr id="495" name="Google Shape;495;p69"/>
          <p:cNvSpPr txBox="1"/>
          <p:nvPr/>
        </p:nvSpPr>
        <p:spPr>
          <a:xfrm>
            <a:off x="3161300" y="6089600"/>
            <a:ext cx="54558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9F9F9"/>
                </a:solidFill>
              </a:rPr>
              <a:t>https://trianglesci.org/category/2016-institute/</a:t>
            </a:r>
            <a:endParaRPr>
              <a:solidFill>
                <a:srgbClr val="F9F9F9"/>
              </a:solidFill>
            </a:endParaRPr>
          </a:p>
        </p:txBody>
      </p:sp>
      <p:sp>
        <p:nvSpPr>
          <p:cNvPr id="496" name="Google Shape;496;p69"/>
          <p:cNvSpPr/>
          <p:nvPr/>
        </p:nvSpPr>
        <p:spPr>
          <a:xfrm>
            <a:off x="738750" y="1764200"/>
            <a:ext cx="1223700" cy="53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9"/>
          <p:cNvSpPr/>
          <p:nvPr/>
        </p:nvSpPr>
        <p:spPr>
          <a:xfrm>
            <a:off x="661725" y="2740025"/>
            <a:ext cx="1223700" cy="61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533575" y="764375"/>
            <a:ext cx="10972500" cy="129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entury Gothic"/>
              <a:buNone/>
            </a:pPr>
            <a:r>
              <a:rPr b="0" i="0" lang="en-US" sz="2160" u="none" cap="none" strike="noStrike">
                <a:solidFill>
                  <a:schemeClr val="lt1"/>
                </a:solidFill>
                <a:latin typeface="Century Gothic"/>
                <a:ea typeface="Century Gothic"/>
                <a:cs typeface="Century Gothic"/>
                <a:sym typeface="Century Gothic"/>
              </a:rPr>
              <a:t>NOKIA TURNED A €4.6 BIL OPERATING PROFIT ON €34.2 BIL REVENUE IN 2005 (OPERATING MARGIN OF 13.6%), UP FROM €4.3 BIL OPERATING PROFIT ON €29.4 BIL REVENUE IN 2004 (OPERATING MARGIN OF 14.7%).</a:t>
            </a:r>
            <a:endParaRPr/>
          </a:p>
        </p:txBody>
      </p:sp>
      <p:pic>
        <p:nvPicPr>
          <p:cNvPr id="237" name="Google Shape;237;p34"/>
          <p:cNvPicPr preferRelativeResize="0"/>
          <p:nvPr>
            <p:ph idx="1" type="body"/>
          </p:nvPr>
        </p:nvPicPr>
        <p:blipFill rotWithShape="1">
          <a:blip r:embed="rId3">
            <a:alphaModFix/>
          </a:blip>
          <a:srcRect b="0" l="0" r="0" t="0"/>
          <a:stretch/>
        </p:blipFill>
        <p:spPr>
          <a:xfrm>
            <a:off x="646111" y="2052638"/>
            <a:ext cx="6763357" cy="4195762"/>
          </a:xfrm>
          <a:prstGeom prst="rect">
            <a:avLst/>
          </a:prstGeom>
          <a:noFill/>
          <a:ln>
            <a:noFill/>
          </a:ln>
        </p:spPr>
      </p:pic>
      <p:sp>
        <p:nvSpPr>
          <p:cNvPr id="238" name="Google Shape;238;p34"/>
          <p:cNvSpPr txBox="1"/>
          <p:nvPr/>
        </p:nvSpPr>
        <p:spPr>
          <a:xfrm>
            <a:off x="7729979" y="2052638"/>
            <a:ext cx="3412500" cy="507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A glance at the relevant section of Nokia’s 2004 financials suggest that, if Enterprise Solutions is expected to turn a profit in the future, it may wish to get started already. </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Three of Nokia’s divisions combined to record total operating profits of €4.5bil and €4.9bil in 2004 and 2005, respectively. </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One division, Enterprise Solutions, had operating losses of €210mil and €260 in those same periods.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0"/>
          <p:cNvSpPr txBox="1"/>
          <p:nvPr>
            <p:ph idx="4294967295" type="body"/>
          </p:nvPr>
        </p:nvSpPr>
        <p:spPr>
          <a:xfrm>
            <a:off x="583225" y="665625"/>
            <a:ext cx="10515600" cy="3648000"/>
          </a:xfrm>
          <a:prstGeom prst="rect">
            <a:avLst/>
          </a:prstGeom>
        </p:spPr>
        <p:txBody>
          <a:bodyPr anchorCtr="0" anchor="t" bIns="91425" lIns="91425" spcFirstLastPara="1" rIns="91425" wrap="square" tIns="91425">
            <a:noAutofit/>
          </a:bodyPr>
          <a:lstStyle/>
          <a:p>
            <a:pPr indent="-88900" lvl="0" marL="228600" rtl="0" algn="l">
              <a:spcBef>
                <a:spcPts val="1000"/>
              </a:spcBef>
              <a:spcAft>
                <a:spcPts val="0"/>
              </a:spcAft>
              <a:buNone/>
            </a:pPr>
            <a:r>
              <a:rPr b="1" lang="en-US"/>
              <a:t>      </a:t>
            </a:r>
            <a:endParaRPr b="1">
              <a:solidFill>
                <a:srgbClr val="F9F9F9"/>
              </a:solidFill>
            </a:endParaRPr>
          </a:p>
          <a:p>
            <a:pPr indent="-88900" lvl="0" marL="228600" rtl="0" algn="l">
              <a:spcBef>
                <a:spcPts val="1000"/>
              </a:spcBef>
              <a:spcAft>
                <a:spcPts val="0"/>
              </a:spcAft>
              <a:buNone/>
            </a:pPr>
            <a:r>
              <a:rPr b="1" lang="en-US">
                <a:solidFill>
                  <a:srgbClr val="F9F9F9"/>
                </a:solidFill>
              </a:rPr>
              <a:t>5</a:t>
            </a:r>
            <a:r>
              <a:rPr b="1" lang="en-US" sz="2800">
                <a:solidFill>
                  <a:srgbClr val="F9F9F9"/>
                </a:solidFill>
                <a:latin typeface="Calibri"/>
                <a:ea typeface="Calibri"/>
                <a:cs typeface="Calibri"/>
                <a:sym typeface="Calibri"/>
              </a:rPr>
              <a:t>. Voiceless front line(salespeople,purchasing managers)</a:t>
            </a:r>
            <a:endParaRPr>
              <a:solidFill>
                <a:srgbClr val="F9F9F9"/>
              </a:solidFill>
            </a:endParaRPr>
          </a:p>
          <a:p>
            <a:pPr indent="-88900" lvl="0" marL="228600" rtl="0" algn="l">
              <a:spcBef>
                <a:spcPts val="1000"/>
              </a:spcBef>
              <a:spcAft>
                <a:spcPts val="0"/>
              </a:spcAft>
              <a:buNone/>
            </a:pPr>
            <a:r>
              <a:t/>
            </a:r>
            <a:endParaRPr>
              <a:solidFill>
                <a:srgbClr val="F9F9F9"/>
              </a:solidFill>
            </a:endParaRPr>
          </a:p>
          <a:p>
            <a:pPr indent="-88900" lvl="0" marL="228600" rtl="0" algn="l">
              <a:spcBef>
                <a:spcPts val="1000"/>
              </a:spcBef>
              <a:spcAft>
                <a:spcPts val="0"/>
              </a:spcAft>
              <a:buNone/>
            </a:pPr>
            <a:r>
              <a:rPr lang="en-US">
                <a:solidFill>
                  <a:srgbClr val="F9F9F9"/>
                </a:solidFill>
              </a:rPr>
              <a:t>                </a:t>
            </a:r>
            <a:r>
              <a:rPr lang="en-US" sz="2800">
                <a:solidFill>
                  <a:srgbClr val="F9F9F9"/>
                </a:solidFill>
                <a:latin typeface="Calibri"/>
                <a:ea typeface="Calibri"/>
                <a:cs typeface="Calibri"/>
                <a:sym typeface="Calibri"/>
              </a:rPr>
              <a:t>Technology-based  systems for sharing front-line information </a:t>
            </a:r>
            <a:endParaRPr sz="2800">
              <a:solidFill>
                <a:srgbClr val="F9F9F9"/>
              </a:solidFill>
              <a:latin typeface="Calibri"/>
              <a:ea typeface="Calibri"/>
              <a:cs typeface="Calibri"/>
              <a:sym typeface="Calibri"/>
            </a:endParaRPr>
          </a:p>
          <a:p>
            <a:pPr indent="-50800" lvl="0" marL="228600" rtl="0" algn="l">
              <a:spcBef>
                <a:spcPts val="1000"/>
              </a:spcBef>
              <a:spcAft>
                <a:spcPts val="0"/>
              </a:spcAft>
              <a:buNone/>
            </a:pPr>
            <a:r>
              <a:rPr lang="en-US" sz="2800">
                <a:solidFill>
                  <a:srgbClr val="F9F9F9"/>
                </a:solidFill>
                <a:latin typeface="Calibri"/>
                <a:ea typeface="Calibri"/>
                <a:cs typeface="Calibri"/>
                <a:sym typeface="Calibri"/>
              </a:rPr>
              <a:t>quickly </a:t>
            </a:r>
            <a:endParaRPr sz="2800">
              <a:solidFill>
                <a:srgbClr val="F9F9F9"/>
              </a:solidFill>
              <a:latin typeface="Calibri"/>
              <a:ea typeface="Calibri"/>
              <a:cs typeface="Calibri"/>
              <a:sym typeface="Calibri"/>
            </a:endParaRPr>
          </a:p>
          <a:p>
            <a:pPr indent="-50800" lvl="0" marL="228600" rtl="0" algn="l">
              <a:spcBef>
                <a:spcPts val="1000"/>
              </a:spcBef>
              <a:spcAft>
                <a:spcPts val="0"/>
              </a:spcAft>
              <a:buClr>
                <a:schemeClr val="dk1"/>
              </a:buClr>
              <a:buSzPts val="1100"/>
              <a:buFont typeface="Arial"/>
              <a:buNone/>
            </a:pPr>
            <a:r>
              <a:rPr lang="en-US" sz="2800">
                <a:solidFill>
                  <a:schemeClr val="dk1"/>
                </a:solidFill>
                <a:latin typeface="Calibri"/>
                <a:ea typeface="Calibri"/>
                <a:cs typeface="Calibri"/>
                <a:sym typeface="Calibri"/>
              </a:rPr>
              <a:t>formal     </a:t>
            </a:r>
            <a:r>
              <a:rPr lang="en-US" sz="2800">
                <a:solidFill>
                  <a:srgbClr val="F9F9F9"/>
                </a:solidFill>
                <a:latin typeface="Calibri"/>
                <a:ea typeface="Calibri"/>
                <a:cs typeface="Calibri"/>
                <a:sym typeface="Calibri"/>
              </a:rPr>
              <a:t>Informal networks</a:t>
            </a:r>
            <a:endParaRPr sz="2800">
              <a:solidFill>
                <a:srgbClr val="F9F9F9"/>
              </a:solidFill>
              <a:latin typeface="Calibri"/>
              <a:ea typeface="Calibri"/>
              <a:cs typeface="Calibri"/>
              <a:sym typeface="Calibri"/>
            </a:endParaRPr>
          </a:p>
          <a:p>
            <a:pPr indent="-88900" lvl="0" marL="228600" rtl="0" algn="l">
              <a:spcBef>
                <a:spcPts val="1000"/>
              </a:spcBef>
              <a:spcAft>
                <a:spcPts val="0"/>
              </a:spcAft>
              <a:buNone/>
            </a:pPr>
            <a:r>
              <a:t/>
            </a:r>
            <a:endParaRPr>
              <a:solidFill>
                <a:srgbClr val="F9F9F9"/>
              </a:solidFill>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p:txBody>
      </p:sp>
      <p:sp>
        <p:nvSpPr>
          <p:cNvPr id="503" name="Google Shape;503;p70"/>
          <p:cNvSpPr txBox="1"/>
          <p:nvPr/>
        </p:nvSpPr>
        <p:spPr>
          <a:xfrm>
            <a:off x="3161300" y="6089600"/>
            <a:ext cx="54558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0"/>
          <p:cNvSpPr/>
          <p:nvPr/>
        </p:nvSpPr>
        <p:spPr>
          <a:xfrm>
            <a:off x="738750" y="2299600"/>
            <a:ext cx="1223700" cy="53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0"/>
          <p:cNvSpPr/>
          <p:nvPr/>
        </p:nvSpPr>
        <p:spPr>
          <a:xfrm>
            <a:off x="789750" y="3453800"/>
            <a:ext cx="1223700" cy="61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70"/>
          <p:cNvPicPr preferRelativeResize="0"/>
          <p:nvPr/>
        </p:nvPicPr>
        <p:blipFill>
          <a:blip r:embed="rId3">
            <a:alphaModFix/>
          </a:blip>
          <a:stretch>
            <a:fillRect/>
          </a:stretch>
        </p:blipFill>
        <p:spPr>
          <a:xfrm>
            <a:off x="5570525" y="3982225"/>
            <a:ext cx="6014700" cy="2065050"/>
          </a:xfrm>
          <a:prstGeom prst="rect">
            <a:avLst/>
          </a:prstGeom>
          <a:noFill/>
          <a:ln>
            <a:noFill/>
          </a:ln>
        </p:spPr>
      </p:pic>
      <p:sp>
        <p:nvSpPr>
          <p:cNvPr id="507" name="Google Shape;507;p70"/>
          <p:cNvSpPr txBox="1"/>
          <p:nvPr/>
        </p:nvSpPr>
        <p:spPr>
          <a:xfrm>
            <a:off x="5647025" y="6311625"/>
            <a:ext cx="61185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9F9F9"/>
                </a:solidFill>
              </a:rPr>
              <a:t>http://www.salesprorecruitment.co.uk/blog/category/top-sales-academy/</a:t>
            </a:r>
            <a:endParaRPr sz="800">
              <a:solidFill>
                <a:srgbClr val="F9F9F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1"/>
          <p:cNvSpPr txBox="1"/>
          <p:nvPr>
            <p:ph idx="4294967295" type="body"/>
          </p:nvPr>
        </p:nvSpPr>
        <p:spPr>
          <a:xfrm>
            <a:off x="583225" y="665625"/>
            <a:ext cx="7549500" cy="3648000"/>
          </a:xfrm>
          <a:prstGeom prst="rect">
            <a:avLst/>
          </a:prstGeom>
        </p:spPr>
        <p:txBody>
          <a:bodyPr anchorCtr="0" anchor="t" bIns="91425" lIns="91425" spcFirstLastPara="1" rIns="91425" wrap="square" tIns="91425">
            <a:noAutofit/>
          </a:bodyPr>
          <a:lstStyle/>
          <a:p>
            <a:pPr indent="-88900" lvl="0" marL="228600" rtl="0" algn="l">
              <a:spcBef>
                <a:spcPts val="1000"/>
              </a:spcBef>
              <a:spcAft>
                <a:spcPts val="0"/>
              </a:spcAft>
              <a:buNone/>
            </a:pPr>
            <a:r>
              <a:rPr b="1" lang="en-US"/>
              <a:t>      </a:t>
            </a:r>
            <a:endParaRPr b="1">
              <a:solidFill>
                <a:srgbClr val="F9F9F9"/>
              </a:solidFill>
            </a:endParaRPr>
          </a:p>
          <a:p>
            <a:pPr indent="-50800" lvl="0" marL="228600" rtl="0" algn="l">
              <a:spcBef>
                <a:spcPts val="1000"/>
              </a:spcBef>
              <a:spcAft>
                <a:spcPts val="0"/>
              </a:spcAft>
              <a:buNone/>
            </a:pPr>
            <a:r>
              <a:rPr b="1" lang="en-US" sz="2800">
                <a:solidFill>
                  <a:srgbClr val="F9F9F9"/>
                </a:solidFill>
                <a:latin typeface="Calibri"/>
                <a:ea typeface="Calibri"/>
                <a:cs typeface="Calibri"/>
                <a:sym typeface="Calibri"/>
              </a:rPr>
              <a:t>6. Lack of diversity</a:t>
            </a:r>
            <a:endParaRPr>
              <a:solidFill>
                <a:srgbClr val="F9F9F9"/>
              </a:solidFill>
            </a:endParaRPr>
          </a:p>
          <a:p>
            <a:pPr indent="-88900" lvl="0" marL="228600" rtl="0" algn="l">
              <a:spcBef>
                <a:spcPts val="1000"/>
              </a:spcBef>
              <a:spcAft>
                <a:spcPts val="0"/>
              </a:spcAft>
              <a:buNone/>
            </a:pPr>
            <a:r>
              <a:t/>
            </a:r>
            <a:endParaRPr>
              <a:solidFill>
                <a:srgbClr val="F9F9F9"/>
              </a:solidFill>
            </a:endParaRPr>
          </a:p>
          <a:p>
            <a:pPr indent="-88900" lvl="0" marL="228600" rtl="0" algn="l">
              <a:spcBef>
                <a:spcPts val="1000"/>
              </a:spcBef>
              <a:spcAft>
                <a:spcPts val="0"/>
              </a:spcAft>
              <a:buNone/>
            </a:pPr>
            <a:r>
              <a:rPr lang="en-US">
                <a:solidFill>
                  <a:srgbClr val="F9F9F9"/>
                </a:solidFill>
              </a:rPr>
              <a:t>              </a:t>
            </a:r>
            <a:endParaRPr sz="2800">
              <a:solidFill>
                <a:srgbClr val="F9F9F9"/>
              </a:solidFill>
              <a:latin typeface="Calibri"/>
              <a:ea typeface="Calibri"/>
              <a:cs typeface="Calibri"/>
              <a:sym typeface="Calibri"/>
            </a:endParaRPr>
          </a:p>
          <a:p>
            <a:pPr indent="-88900" lvl="0" marL="228600" rtl="0" algn="l">
              <a:spcBef>
                <a:spcPts val="1000"/>
              </a:spcBef>
              <a:spcAft>
                <a:spcPts val="0"/>
              </a:spcAft>
              <a:buNone/>
            </a:pPr>
            <a:r>
              <a:t/>
            </a:r>
            <a:endParaRPr>
              <a:solidFill>
                <a:srgbClr val="F9F9F9"/>
              </a:solidFill>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None/>
            </a:pPr>
            <a:r>
              <a:t/>
            </a:r>
            <a:endParaRPr/>
          </a:p>
          <a:p>
            <a:pPr indent="-88900" lvl="0" marL="228600" rtl="0" algn="l">
              <a:spcBef>
                <a:spcPts val="1000"/>
              </a:spcBef>
              <a:spcAft>
                <a:spcPts val="0"/>
              </a:spcAft>
              <a:buClr>
                <a:srgbClr val="000000"/>
              </a:buClr>
              <a:buSzPts val="1100"/>
              <a:buFont typeface="Arial"/>
              <a:buNone/>
            </a:pPr>
            <a:r>
              <a:t/>
            </a:r>
            <a:endParaRPr/>
          </a:p>
        </p:txBody>
      </p:sp>
      <p:sp>
        <p:nvSpPr>
          <p:cNvPr id="513" name="Google Shape;513;p71"/>
          <p:cNvSpPr txBox="1"/>
          <p:nvPr/>
        </p:nvSpPr>
        <p:spPr>
          <a:xfrm>
            <a:off x="1172725" y="2286850"/>
            <a:ext cx="6909000" cy="1924800"/>
          </a:xfrm>
          <a:prstGeom prst="rect">
            <a:avLst/>
          </a:prstGeom>
          <a:noFill/>
          <a:ln>
            <a:noFill/>
          </a:ln>
        </p:spPr>
        <p:txBody>
          <a:bodyPr anchorCtr="0" anchor="ctr" bIns="91425" lIns="91425" spcFirstLastPara="1" rIns="91425" wrap="square" tIns="91425">
            <a:noAutofit/>
          </a:bodyPr>
          <a:lstStyle/>
          <a:p>
            <a:pPr indent="0" lvl="0" marL="177800" rtl="0" algn="l">
              <a:lnSpc>
                <a:spcPct val="90000"/>
              </a:lnSpc>
              <a:spcBef>
                <a:spcPts val="1000"/>
              </a:spcBef>
              <a:spcAft>
                <a:spcPts val="0"/>
              </a:spcAft>
              <a:buNone/>
            </a:pPr>
            <a:r>
              <a:rPr lang="en-US" sz="2800">
                <a:solidFill>
                  <a:srgbClr val="F9F9F9"/>
                </a:solidFill>
                <a:latin typeface="Calibri"/>
                <a:ea typeface="Calibri"/>
                <a:cs typeface="Calibri"/>
                <a:sym typeface="Calibri"/>
              </a:rPr>
              <a:t>  </a:t>
            </a:r>
            <a:r>
              <a:rPr lang="en-US" sz="2800">
                <a:solidFill>
                  <a:srgbClr val="F9F9F9"/>
                </a:solidFill>
                <a:latin typeface="Calibri"/>
                <a:ea typeface="Calibri"/>
                <a:cs typeface="Calibri"/>
                <a:sym typeface="Calibri"/>
              </a:rPr>
              <a:t>Hire people with different backgrounds,</a:t>
            </a:r>
            <a:endParaRPr sz="2800">
              <a:solidFill>
                <a:srgbClr val="F9F9F9"/>
              </a:solidFill>
              <a:latin typeface="Calibri"/>
              <a:ea typeface="Calibri"/>
              <a:cs typeface="Calibri"/>
              <a:sym typeface="Calibri"/>
            </a:endParaRPr>
          </a:p>
          <a:p>
            <a:pPr indent="-50800" lvl="0" marL="228600" rtl="0" algn="l">
              <a:lnSpc>
                <a:spcPct val="90000"/>
              </a:lnSpc>
              <a:spcBef>
                <a:spcPts val="1000"/>
              </a:spcBef>
              <a:spcAft>
                <a:spcPts val="0"/>
              </a:spcAft>
              <a:buNone/>
            </a:pPr>
            <a:r>
              <a:rPr lang="en-US" sz="2800">
                <a:solidFill>
                  <a:srgbClr val="F9F9F9"/>
                </a:solidFill>
                <a:latin typeface="Calibri"/>
                <a:ea typeface="Calibri"/>
                <a:cs typeface="Calibri"/>
                <a:sym typeface="Calibri"/>
              </a:rPr>
              <a:t>ideas,age groups,cultures</a:t>
            </a:r>
            <a:endParaRPr/>
          </a:p>
        </p:txBody>
      </p:sp>
      <p:pic>
        <p:nvPicPr>
          <p:cNvPr id="514" name="Google Shape;514;p71"/>
          <p:cNvPicPr preferRelativeResize="0"/>
          <p:nvPr/>
        </p:nvPicPr>
        <p:blipFill>
          <a:blip r:embed="rId3">
            <a:alphaModFix/>
          </a:blip>
          <a:stretch>
            <a:fillRect/>
          </a:stretch>
        </p:blipFill>
        <p:spPr>
          <a:xfrm>
            <a:off x="8209200" y="502225"/>
            <a:ext cx="3622451" cy="3021100"/>
          </a:xfrm>
          <a:prstGeom prst="rect">
            <a:avLst/>
          </a:prstGeom>
          <a:noFill/>
          <a:ln>
            <a:noFill/>
          </a:ln>
        </p:spPr>
      </p:pic>
      <p:sp>
        <p:nvSpPr>
          <p:cNvPr id="515" name="Google Shape;515;p71"/>
          <p:cNvSpPr/>
          <p:nvPr/>
        </p:nvSpPr>
        <p:spPr>
          <a:xfrm>
            <a:off x="292600" y="2745750"/>
            <a:ext cx="1223700" cy="53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1"/>
          <p:cNvSpPr txBox="1"/>
          <p:nvPr/>
        </p:nvSpPr>
        <p:spPr>
          <a:xfrm>
            <a:off x="8629875" y="3446850"/>
            <a:ext cx="3000000" cy="688500"/>
          </a:xfrm>
          <a:prstGeom prst="rect">
            <a:avLst/>
          </a:prstGeom>
          <a:noFill/>
          <a:ln>
            <a:noFill/>
          </a:ln>
        </p:spPr>
        <p:txBody>
          <a:bodyPr anchorCtr="0" anchor="ctr" bIns="91425" lIns="91425" spcFirstLastPara="1" rIns="91425" wrap="square" tIns="91425">
            <a:noAutofit/>
          </a:bodyPr>
          <a:lstStyle/>
          <a:p>
            <a:pPr indent="-50800" lvl="0" marL="228600" rtl="0" algn="l">
              <a:lnSpc>
                <a:spcPct val="90000"/>
              </a:lnSpc>
              <a:spcBef>
                <a:spcPts val="1000"/>
              </a:spcBef>
              <a:spcAft>
                <a:spcPts val="0"/>
              </a:spcAft>
              <a:buNone/>
            </a:pPr>
            <a:r>
              <a:rPr lang="en-US" sz="2800">
                <a:solidFill>
                  <a:schemeClr val="dk1"/>
                </a:solidFill>
                <a:latin typeface="Calibri"/>
                <a:ea typeface="Calibri"/>
                <a:cs typeface="Calibri"/>
                <a:sym typeface="Calibri"/>
              </a:rPr>
              <a:t> </a:t>
            </a:r>
            <a:r>
              <a:rPr lang="en-US" sz="800">
                <a:solidFill>
                  <a:srgbClr val="F9F9F9"/>
                </a:solidFill>
                <a:latin typeface="Calibri"/>
                <a:ea typeface="Calibri"/>
                <a:cs typeface="Calibri"/>
                <a:sym typeface="Calibri"/>
              </a:rPr>
              <a:t>https://craemerconsulting.com/2016/09/29/the-value-of-thought-diversity/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References</a:t>
            </a:r>
            <a:endParaRPr/>
          </a:p>
        </p:txBody>
      </p:sp>
      <p:sp>
        <p:nvSpPr>
          <p:cNvPr id="522" name="Google Shape;522;p72"/>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lang="en-US" sz="1200">
                <a:solidFill>
                  <a:srgbClr val="151515"/>
                </a:solidFill>
                <a:highlight>
                  <a:srgbClr val="F9F9F9"/>
                </a:highlight>
                <a:latin typeface="Times New Roman"/>
                <a:ea typeface="Times New Roman"/>
                <a:cs typeface="Times New Roman"/>
                <a:sym typeface="Times New Roman"/>
              </a:rPr>
              <a:t>Birkinshaw,J.(2013, May 8). </a:t>
            </a:r>
            <a:r>
              <a:rPr lang="en-US" sz="1200">
                <a:solidFill>
                  <a:srgbClr val="151515"/>
                </a:solidFill>
                <a:latin typeface="Times New Roman"/>
                <a:ea typeface="Times New Roman"/>
                <a:cs typeface="Times New Roman"/>
                <a:sym typeface="Times New Roman"/>
              </a:rPr>
              <a:t>Why corporate giants fail to change.Retrieved from  </a:t>
            </a:r>
            <a:r>
              <a:rPr lang="en-US" sz="1200" u="sng">
                <a:solidFill>
                  <a:schemeClr val="hlink"/>
                </a:solidFill>
                <a:latin typeface="Times New Roman"/>
                <a:ea typeface="Times New Roman"/>
                <a:cs typeface="Times New Roman"/>
                <a:sym typeface="Times New Roman"/>
                <a:hlinkClick r:id="rId3"/>
              </a:rPr>
              <a:t>http://fortune.com/author/julian-birkinshaw/</a:t>
            </a:r>
            <a:endParaRPr sz="1200">
              <a:solidFill>
                <a:srgbClr val="151515"/>
              </a:solidFill>
              <a:latin typeface="Times New Roman"/>
              <a:ea typeface="Times New Roman"/>
              <a:cs typeface="Times New Roman"/>
              <a:sym typeface="Times New Roman"/>
            </a:endParaRPr>
          </a:p>
          <a:p>
            <a:pPr indent="0" lvl="0" marL="177800" rtl="0" algn="l">
              <a:spcBef>
                <a:spcPts val="1000"/>
              </a:spcBef>
              <a:spcAft>
                <a:spcPts val="0"/>
              </a:spcAft>
              <a:buNone/>
            </a:pPr>
            <a:r>
              <a:t/>
            </a:r>
            <a:endParaRPr sz="1200">
              <a:solidFill>
                <a:srgbClr val="151515"/>
              </a:solidFill>
              <a:latin typeface="Times New Roman"/>
              <a:ea typeface="Times New Roman"/>
              <a:cs typeface="Times New Roman"/>
              <a:sym typeface="Times New Roman"/>
            </a:endParaRPr>
          </a:p>
          <a:p>
            <a:pPr indent="0" lvl="0" marL="177800" rtl="0" algn="l">
              <a:spcBef>
                <a:spcPts val="1000"/>
              </a:spcBef>
              <a:spcAft>
                <a:spcPts val="0"/>
              </a:spcAft>
              <a:buNone/>
            </a:pPr>
            <a:r>
              <a:rPr lang="en-US" sz="1200" u="sng">
                <a:solidFill>
                  <a:schemeClr val="hlink"/>
                </a:solidFill>
                <a:latin typeface="Times New Roman"/>
                <a:ea typeface="Times New Roman"/>
                <a:cs typeface="Times New Roman"/>
                <a:sym typeface="Times New Roman"/>
                <a:hlinkClick r:id="rId4"/>
              </a:rPr>
              <a:t>http://www.slideshare.net/johnprince73/csr-nokia</a:t>
            </a:r>
            <a:endParaRPr sz="1200">
              <a:solidFill>
                <a:srgbClr val="151515"/>
              </a:solidFill>
              <a:latin typeface="Times New Roman"/>
              <a:ea typeface="Times New Roman"/>
              <a:cs typeface="Times New Roman"/>
              <a:sym typeface="Times New Roman"/>
            </a:endParaRPr>
          </a:p>
          <a:p>
            <a:pPr indent="0" lvl="0" marL="177800" rtl="0" algn="l">
              <a:spcBef>
                <a:spcPts val="1000"/>
              </a:spcBef>
              <a:spcAft>
                <a:spcPts val="0"/>
              </a:spcAft>
              <a:buNone/>
            </a:pPr>
            <a:r>
              <a:t/>
            </a:r>
            <a:endParaRPr sz="1200">
              <a:solidFill>
                <a:srgbClr val="151515"/>
              </a:solidFill>
              <a:latin typeface="Times New Roman"/>
              <a:ea typeface="Times New Roman"/>
              <a:cs typeface="Times New Roman"/>
              <a:sym typeface="Times New Roman"/>
            </a:endParaRPr>
          </a:p>
          <a:p>
            <a:pPr indent="-50800" lvl="0" marL="228600" rtl="0" algn="l">
              <a:spcBef>
                <a:spcPts val="1000"/>
              </a:spcBef>
              <a:spcAft>
                <a:spcPts val="0"/>
              </a:spcAft>
              <a:buNone/>
            </a:pPr>
            <a:r>
              <a:rPr lang="en-US" sz="1200" u="sng">
                <a:solidFill>
                  <a:schemeClr val="hlink"/>
                </a:solidFill>
                <a:latin typeface="Times New Roman"/>
                <a:ea typeface="Times New Roman"/>
                <a:cs typeface="Times New Roman"/>
                <a:sym typeface="Times New Roman"/>
                <a:hlinkClick r:id="rId5"/>
              </a:rPr>
              <a:t>http://www.forbes.com/sites/haydnshaughnessy/2013/03/08/apples-rise-and-nokias-fall-highlight-platform-strategy-essentials/#5f0c3a524de2</a:t>
            </a:r>
            <a:endParaRPr sz="1200">
              <a:latin typeface="Times New Roman"/>
              <a:ea typeface="Times New Roman"/>
              <a:cs typeface="Times New Roman"/>
              <a:sym typeface="Times New Roman"/>
            </a:endParaRPr>
          </a:p>
          <a:p>
            <a:pPr indent="-50800" lvl="0" marL="228600" rtl="0" algn="l">
              <a:spcBef>
                <a:spcPts val="10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50800" lvl="0" marL="228600" rtl="0" algn="l">
              <a:spcBef>
                <a:spcPts val="1000"/>
              </a:spcBef>
              <a:spcAft>
                <a:spcPts val="0"/>
              </a:spcAft>
              <a:buNone/>
            </a:pPr>
            <a:r>
              <a:rPr lang="en-US" sz="1200" u="sng">
                <a:solidFill>
                  <a:schemeClr val="hlink"/>
                </a:solidFill>
                <a:latin typeface="Times New Roman"/>
                <a:ea typeface="Times New Roman"/>
                <a:cs typeface="Times New Roman"/>
                <a:sym typeface="Times New Roman"/>
                <a:hlinkClick r:id="rId6"/>
              </a:rPr>
              <a:t>http://www.telco2research.com/articles/AN_Apple-vs-Nokia-smartphone-appstore-wars_Summary</a:t>
            </a:r>
            <a:endParaRPr sz="1200">
              <a:latin typeface="Times New Roman"/>
              <a:ea typeface="Times New Roman"/>
              <a:cs typeface="Times New Roman"/>
              <a:sym typeface="Times New Roman"/>
            </a:endParaRPr>
          </a:p>
          <a:p>
            <a:pPr indent="-50800" lvl="0" marL="228600" rtl="0" algn="l">
              <a:spcBef>
                <a:spcPts val="10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177800" rtl="0" algn="l">
              <a:spcBef>
                <a:spcPts val="1000"/>
              </a:spcBef>
              <a:spcAft>
                <a:spcPts val="0"/>
              </a:spcAft>
              <a:buNone/>
            </a:pPr>
            <a:r>
              <a:t/>
            </a:r>
            <a:endParaRPr sz="1200">
              <a:solidFill>
                <a:srgbClr val="151515"/>
              </a:solidFill>
              <a:latin typeface="Times New Roman"/>
              <a:ea typeface="Times New Roman"/>
              <a:cs typeface="Times New Roman"/>
              <a:sym typeface="Times New Roman"/>
            </a:endParaRPr>
          </a:p>
          <a:p>
            <a:pPr indent="0" lvl="0" marL="177800" rtl="0" algn="l">
              <a:spcBef>
                <a:spcPts val="1000"/>
              </a:spcBef>
              <a:spcAft>
                <a:spcPts val="0"/>
              </a:spcAft>
              <a:buNone/>
            </a:pPr>
            <a:r>
              <a:t/>
            </a:r>
            <a:endParaRPr sz="1200">
              <a:solidFill>
                <a:srgbClr val="151515"/>
              </a:solidFill>
              <a:highlight>
                <a:srgbClr val="F9F9F9"/>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5"/>
          <p:cNvPicPr preferRelativeResize="0"/>
          <p:nvPr>
            <p:ph idx="1" type="body"/>
          </p:nvPr>
        </p:nvPicPr>
        <p:blipFill rotWithShape="1">
          <a:blip r:embed="rId3">
            <a:alphaModFix/>
          </a:blip>
          <a:srcRect b="0" l="0" r="0" t="0"/>
          <a:stretch/>
        </p:blipFill>
        <p:spPr>
          <a:xfrm>
            <a:off x="3418163" y="3855563"/>
            <a:ext cx="5431087" cy="2905459"/>
          </a:xfrm>
          <a:prstGeom prst="rect">
            <a:avLst/>
          </a:prstGeom>
          <a:solidFill>
            <a:schemeClr val="lt1"/>
          </a:solidFill>
          <a:ln>
            <a:noFill/>
          </a:ln>
        </p:spPr>
      </p:pic>
      <p:sp>
        <p:nvSpPr>
          <p:cNvPr id="244" name="Google Shape;244;p35"/>
          <p:cNvSpPr txBox="1"/>
          <p:nvPr/>
        </p:nvSpPr>
        <p:spPr>
          <a:xfrm>
            <a:off x="518475" y="1376313"/>
            <a:ext cx="10576874" cy="255454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Century Gothic"/>
                <a:ea typeface="Century Gothic"/>
                <a:cs typeface="Century Gothic"/>
                <a:sym typeface="Century Gothic"/>
              </a:rPr>
              <a:t>As seen NOKIA was a leader in Mobile Industry till 2007 with wide range of devices. </a:t>
            </a:r>
            <a:endParaRPr/>
          </a:p>
          <a:p>
            <a:pPr indent="-158750" lvl="0" marL="285750" marR="0" rtl="0" algn="l">
              <a:spcBef>
                <a:spcPts val="0"/>
              </a:spcBef>
              <a:spcAft>
                <a:spcPts val="0"/>
              </a:spcAft>
              <a:buClr>
                <a:schemeClr val="lt1"/>
              </a:buClr>
              <a:buSzPts val="2000"/>
              <a:buFont typeface="Arial"/>
              <a:buNone/>
            </a:pPr>
            <a:r>
              <a:t/>
            </a:r>
            <a:endParaRPr sz="20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Century Gothic"/>
                <a:ea typeface="Century Gothic"/>
                <a:cs typeface="Century Gothic"/>
                <a:sym typeface="Century Gothic"/>
              </a:rPr>
              <a:t>Now Nokia phones are no more the preferred brand of consumers and newer brands like the South Korean Samsung or the home-grown Micromax have eaten into its once dominant market share.</a:t>
            </a:r>
            <a:endParaRPr/>
          </a:p>
          <a:p>
            <a:pPr indent="-158750" lvl="0" marL="285750" marR="0" rtl="0" algn="l">
              <a:spcBef>
                <a:spcPts val="0"/>
              </a:spcBef>
              <a:spcAft>
                <a:spcPts val="0"/>
              </a:spcAft>
              <a:buClr>
                <a:schemeClr val="lt1"/>
              </a:buClr>
              <a:buSzPts val="2000"/>
              <a:buFont typeface="Arial"/>
              <a:buNone/>
            </a:pPr>
            <a:r>
              <a:t/>
            </a:r>
            <a:endParaRPr sz="20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Century Gothic"/>
                <a:ea typeface="Century Gothic"/>
                <a:cs typeface="Century Gothic"/>
                <a:sym typeface="Century Gothic"/>
              </a:rPr>
              <a:t>This has become clearer with the company’s declining revenue and profitability in the last few years.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646111" y="452718"/>
            <a:ext cx="11159809" cy="140053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AS STATED IN FINANCIAL EXPRESS IN 2014…..</a:t>
            </a:r>
            <a:endParaRPr/>
          </a:p>
        </p:txBody>
      </p:sp>
      <p:pic>
        <p:nvPicPr>
          <p:cNvPr id="250" name="Google Shape;250;p36"/>
          <p:cNvPicPr preferRelativeResize="0"/>
          <p:nvPr>
            <p:ph idx="1" type="body"/>
          </p:nvPr>
        </p:nvPicPr>
        <p:blipFill rotWithShape="1">
          <a:blip r:embed="rId3">
            <a:alphaModFix/>
          </a:blip>
          <a:srcRect b="0" l="0" r="0" t="0"/>
          <a:stretch/>
        </p:blipFill>
        <p:spPr>
          <a:xfrm>
            <a:off x="528975" y="1439150"/>
            <a:ext cx="9514800" cy="5199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863125" y="764375"/>
            <a:ext cx="10643100" cy="129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entury Gothic"/>
              <a:buNone/>
            </a:pPr>
            <a:r>
              <a:rPr b="0" i="0" lang="en-US" sz="2400" u="none" cap="none" strike="noStrike">
                <a:solidFill>
                  <a:schemeClr val="lt1"/>
                </a:solidFill>
                <a:latin typeface="Century Gothic"/>
                <a:ea typeface="Century Gothic"/>
                <a:cs typeface="Century Gothic"/>
                <a:sym typeface="Century Gothic"/>
              </a:rPr>
              <a:t>IN 2014, MICROSOFT PURCHASED NOKIA AND LAUNCHED ITS OWN LUMIA HANDSETS ALONG WITH SELECT HANDSETS OF NOKIA PHONES. </a:t>
            </a:r>
            <a:endParaRPr/>
          </a:p>
        </p:txBody>
      </p:sp>
      <p:sp>
        <p:nvSpPr>
          <p:cNvPr id="256" name="Google Shape;256;p37"/>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The outlook for Nokia was pretty grim yesterday, with one analyst saying that the company was looking at a "</a:t>
            </a:r>
            <a:r>
              <a:rPr b="0" i="0" lang="en-US" sz="2200" u="sng" cap="none" strike="noStrike">
                <a:solidFill>
                  <a:schemeClr val="hlink"/>
                </a:solidFill>
                <a:latin typeface="Century Gothic"/>
                <a:ea typeface="Century Gothic"/>
                <a:cs typeface="Century Gothic"/>
                <a:sym typeface="Century Gothic"/>
                <a:hlinkClick r:id="rId3"/>
              </a:rPr>
              <a:t>disastrous third quarter</a:t>
            </a:r>
            <a:r>
              <a:rPr b="0" i="0" lang="en-US" sz="2200" u="none" cap="none" strike="noStrike">
                <a:solidFill>
                  <a:schemeClr val="lt1"/>
                </a:solidFill>
                <a:latin typeface="Century Gothic"/>
                <a:ea typeface="Century Gothic"/>
                <a:cs typeface="Century Gothic"/>
                <a:sym typeface="Century Gothic"/>
              </a:rPr>
              <a:t>". Then, everything changed when Microsoft announced that it would purchase Nokia's Devices and Services division for</a:t>
            </a:r>
            <a:r>
              <a:rPr b="0" i="0" lang="en-US" sz="2200" u="sng" cap="none" strike="noStrike">
                <a:solidFill>
                  <a:schemeClr val="hlink"/>
                </a:solidFill>
                <a:latin typeface="Century Gothic"/>
                <a:ea typeface="Century Gothic"/>
                <a:cs typeface="Century Gothic"/>
                <a:sym typeface="Century Gothic"/>
                <a:hlinkClick r:id="rId4"/>
              </a:rPr>
              <a:t> $7.17 billion</a:t>
            </a:r>
            <a:r>
              <a:rPr b="0" i="0" lang="en-US" sz="2200" u="none" cap="none" strike="noStrike">
                <a:solidFill>
                  <a:schemeClr val="lt1"/>
                </a:solidFill>
                <a:latin typeface="Century Gothic"/>
                <a:ea typeface="Century Gothic"/>
                <a:cs typeface="Century Gothic"/>
                <a:sym typeface="Century Gothic"/>
              </a:rPr>
              <a:t> (including patent licensing). So, it's really no surprise that today was a huge day for Nokia stock.</a:t>
            </a:r>
            <a:br>
              <a:rPr b="0" i="0" lang="en-US" sz="2200" u="none" cap="none" strike="noStrike">
                <a:solidFill>
                  <a:schemeClr val="lt1"/>
                </a:solidFill>
                <a:latin typeface="Century Gothic"/>
                <a:ea typeface="Century Gothic"/>
                <a:cs typeface="Century Gothic"/>
                <a:sym typeface="Century Gothic"/>
              </a:rPr>
            </a:br>
            <a:endParaRPr b="0" i="0" sz="2200" u="none" cap="none" strike="noStrike">
              <a:solidFill>
                <a:schemeClr val="lt1"/>
              </a:solidFill>
              <a:latin typeface="Century Gothic"/>
              <a:ea typeface="Century Gothic"/>
              <a:cs typeface="Century Gothic"/>
              <a:sym typeface="Century Gothic"/>
            </a:endParaRPr>
          </a:p>
          <a:p>
            <a:pPr indent="-228600" lvl="0" marL="228600" marR="0" rtl="0" algn="l">
              <a:lnSpc>
                <a:spcPct val="90000"/>
              </a:lnSpc>
              <a:spcBef>
                <a:spcPts val="1000"/>
              </a:spcBef>
              <a:spcAft>
                <a:spcPts val="0"/>
              </a:spcAft>
              <a:buClr>
                <a:schemeClr val="lt1"/>
              </a:buClr>
              <a:buSzPts val="2200"/>
              <a:buFont typeface="Arial"/>
              <a:buChar char="•"/>
            </a:pPr>
            <a:r>
              <a:rPr b="0" i="0" lang="en-US" sz="2200" u="none" cap="none" strike="noStrike">
                <a:solidFill>
                  <a:schemeClr val="lt1"/>
                </a:solidFill>
                <a:latin typeface="Century Gothic"/>
                <a:ea typeface="Century Gothic"/>
                <a:cs typeface="Century Gothic"/>
                <a:sym typeface="Century Gothic"/>
              </a:rPr>
              <a:t>Right out of the gate, Nokia's stock skyrocketed. At its peak today, the stock was up 45% from yesterday's closing price of $3.90 per share. At the end of the day, Nokia's stock closed up 31% at $5.12 per share. </a:t>
            </a:r>
            <a:endParaRPr/>
          </a:p>
          <a:p>
            <a:pPr indent="-88900" lvl="0" marL="228600" marR="0" rtl="0" algn="l">
              <a:lnSpc>
                <a:spcPct val="90000"/>
              </a:lnSpc>
              <a:spcBef>
                <a:spcPts val="1000"/>
              </a:spcBef>
              <a:spcAft>
                <a:spcPts val="0"/>
              </a:spcAft>
              <a:buClr>
                <a:schemeClr val="lt1"/>
              </a:buClr>
              <a:buSzPts val="2200"/>
              <a:buFont typeface="Arial"/>
              <a:buNone/>
            </a:pPr>
            <a:r>
              <a:t/>
            </a:r>
            <a:endParaRPr b="0"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06200" y="764375"/>
            <a:ext cx="10800000" cy="129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Century Gothic"/>
              <a:buNone/>
            </a:pPr>
            <a:r>
              <a:rPr b="0" i="0" lang="en-US" sz="4000" u="none" cap="none" strike="noStrike">
                <a:solidFill>
                  <a:schemeClr val="lt1"/>
                </a:solidFill>
                <a:latin typeface="Century Gothic"/>
                <a:ea typeface="Century Gothic"/>
                <a:cs typeface="Century Gothic"/>
                <a:sym typeface="Century Gothic"/>
              </a:rPr>
              <a:t>AFTER MICROSOFT ACQUIRED NOKIA</a:t>
            </a:r>
            <a:endParaRPr/>
          </a:p>
        </p:txBody>
      </p:sp>
      <p:pic>
        <p:nvPicPr>
          <p:cNvPr id="262" name="Google Shape;262;p38"/>
          <p:cNvPicPr preferRelativeResize="0"/>
          <p:nvPr>
            <p:ph idx="1" type="body"/>
          </p:nvPr>
        </p:nvPicPr>
        <p:blipFill rotWithShape="1">
          <a:blip r:embed="rId3">
            <a:alphaModFix/>
          </a:blip>
          <a:srcRect b="0" l="0" r="0" t="0"/>
          <a:stretch/>
        </p:blipFill>
        <p:spPr>
          <a:xfrm>
            <a:off x="274275" y="2414519"/>
            <a:ext cx="6495900" cy="3457500"/>
          </a:xfrm>
          <a:prstGeom prst="rect">
            <a:avLst/>
          </a:prstGeom>
          <a:noFill/>
          <a:ln>
            <a:noFill/>
          </a:ln>
        </p:spPr>
      </p:pic>
      <p:sp>
        <p:nvSpPr>
          <p:cNvPr id="263" name="Google Shape;263;p38"/>
          <p:cNvSpPr txBox="1"/>
          <p:nvPr/>
        </p:nvSpPr>
        <p:spPr>
          <a:xfrm>
            <a:off x="7658375" y="2558025"/>
            <a:ext cx="3970500" cy="2793300"/>
          </a:xfrm>
          <a:prstGeom prst="rect">
            <a:avLst/>
          </a:prstGeom>
          <a:noFill/>
          <a:ln>
            <a:noFill/>
          </a:ln>
        </p:spPr>
        <p:txBody>
          <a:bodyPr anchorCtr="0" anchor="t" bIns="91425" lIns="91425" spcFirstLastPara="1" rIns="91425" wrap="square" tIns="91425">
            <a:noAutofit/>
          </a:bodyPr>
          <a:lstStyle/>
          <a:p>
            <a:pPr indent="-203200" lvl="0" marL="228600" rtl="0" algn="l">
              <a:lnSpc>
                <a:spcPct val="90000"/>
              </a:lnSpc>
              <a:spcBef>
                <a:spcPts val="0"/>
              </a:spcBef>
              <a:spcAft>
                <a:spcPts val="0"/>
              </a:spcAft>
              <a:buClr>
                <a:schemeClr val="lt1"/>
              </a:buClr>
              <a:buSzPts val="1800"/>
              <a:buChar char="•"/>
            </a:pPr>
            <a:r>
              <a:rPr lang="en-US" sz="1800">
                <a:solidFill>
                  <a:schemeClr val="lt1"/>
                </a:solidFill>
                <a:latin typeface="Century Gothic"/>
                <a:ea typeface="Century Gothic"/>
                <a:cs typeface="Century Gothic"/>
                <a:sym typeface="Century Gothic"/>
              </a:rPr>
              <a:t>However, in May 2016, Microsoft sold its feature phone handsets (including Nokia </a:t>
            </a:r>
            <a:r>
              <a:rPr lang="en-US" sz="1800" u="sng">
                <a:solidFill>
                  <a:schemeClr val="hlink"/>
                </a:solidFill>
                <a:latin typeface="Century Gothic"/>
                <a:ea typeface="Century Gothic"/>
                <a:cs typeface="Century Gothic"/>
                <a:sym typeface="Century Gothic"/>
                <a:hlinkClick r:id="rId4"/>
              </a:rPr>
              <a:t>brand</a:t>
            </a:r>
            <a:r>
              <a:rPr lang="en-US" sz="1800">
                <a:solidFill>
                  <a:schemeClr val="lt1"/>
                </a:solidFill>
                <a:latin typeface="Century Gothic"/>
                <a:ea typeface="Century Gothic"/>
                <a:cs typeface="Century Gothic"/>
                <a:sym typeface="Century Gothic"/>
              </a:rPr>
              <a:t>) to Foxconn. Foxconn is relaunching Nokia in 2016. Microsoft will continue with Lumia handsets and Microsoft OS which are in partnership with Acer and Alcatel. Nokia is supposed to relaunch with Android OS.</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Font typeface="Century Gothic"/>
              <a:buNone/>
            </a:pPr>
            <a:r>
              <a:rPr b="1" i="0" lang="en-US" sz="4000" u="none" cap="none" strike="noStrike">
                <a:solidFill>
                  <a:schemeClr val="lt1"/>
                </a:solidFill>
                <a:latin typeface="Century Gothic"/>
                <a:ea typeface="Century Gothic"/>
                <a:cs typeface="Century Gothic"/>
                <a:sym typeface="Century Gothic"/>
              </a:rPr>
              <a:t>SWOT Analysis of NOKIA</a:t>
            </a:r>
            <a:r>
              <a:rPr b="0" i="0" lang="en-US" sz="4000" u="none" cap="none" strike="noStrike">
                <a:solidFill>
                  <a:schemeClr val="lt1"/>
                </a:solidFill>
                <a:latin typeface="Century Gothic"/>
                <a:ea typeface="Century Gothic"/>
                <a:cs typeface="Century Gothic"/>
                <a:sym typeface="Century Gothic"/>
              </a:rPr>
              <a:t> </a:t>
            </a:r>
            <a:endParaRPr/>
          </a:p>
        </p:txBody>
      </p:sp>
      <p:pic>
        <p:nvPicPr>
          <p:cNvPr id="269" name="Google Shape;269;p39"/>
          <p:cNvPicPr preferRelativeResize="0"/>
          <p:nvPr>
            <p:ph idx="1" type="body"/>
          </p:nvPr>
        </p:nvPicPr>
        <p:blipFill rotWithShape="1">
          <a:blip r:embed="rId3">
            <a:alphaModFix/>
          </a:blip>
          <a:srcRect b="0" l="0" r="0" t="0"/>
          <a:stretch/>
        </p:blipFill>
        <p:spPr>
          <a:xfrm>
            <a:off x="172200" y="2057400"/>
            <a:ext cx="11334000" cy="472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